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3" r:id="rId7"/>
    <p:sldId id="259" r:id="rId8"/>
    <p:sldId id="260" r:id="rId9"/>
    <p:sldId id="265" r:id="rId10"/>
    <p:sldId id="267" r:id="rId11"/>
    <p:sldId id="268" r:id="rId12"/>
    <p:sldId id="288" r:id="rId13"/>
    <p:sldId id="282" r:id="rId14"/>
    <p:sldId id="283" r:id="rId15"/>
    <p:sldId id="281" r:id="rId16"/>
    <p:sldId id="287" r:id="rId17"/>
    <p:sldId id="284" r:id="rId18"/>
    <p:sldId id="292" r:id="rId19"/>
    <p:sldId id="262" r:id="rId20"/>
    <p:sldId id="273" r:id="rId21"/>
    <p:sldId id="285" r:id="rId22"/>
    <p:sldId id="290" r:id="rId23"/>
    <p:sldId id="291" r:id="rId24"/>
    <p:sldId id="289" r:id="rId25"/>
    <p:sldId id="286" r:id="rId26"/>
    <p:sldId id="275"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866"/>
    <a:srgbClr val="00554E"/>
    <a:srgbClr val="8FC877"/>
    <a:srgbClr val="EDEAE5"/>
    <a:srgbClr val="E3E0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88" autoAdjust="0"/>
    <p:restoredTop sz="94068" autoAdjust="0"/>
  </p:normalViewPr>
  <p:slideViewPr>
    <p:cSldViewPr snapToGrid="0" showGuides="1">
      <p:cViewPr>
        <p:scale>
          <a:sx n="50" d="100"/>
          <a:sy n="50" d="100"/>
        </p:scale>
        <p:origin x="-216" y="-1590"/>
      </p:cViewPr>
      <p:guideLst>
        <p:guide orient="horz" pos="2192"/>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0246678149606"/>
          <c:y val="0.103666455237054"/>
          <c:w val="0.468881766732283"/>
          <c:h val="0.703322606833009"/>
        </c:manualLayout>
      </c:layout>
      <c:doughnutChart>
        <c:varyColors val="1"/>
        <c:ser>
          <c:idx val="0"/>
          <c:order val="0"/>
          <c:tx>
            <c:strRef>
              <c:f>Sheet1!$B$1</c:f>
              <c:strCache>
                <c:ptCount val="1"/>
                <c:pt idx="0">
                  <c:v>销售额</c:v>
                </c:pt>
              </c:strCache>
            </c:strRef>
          </c:tx>
          <c:spPr>
            <a:ln w="19050">
              <a:noFill/>
            </a:ln>
          </c:spPr>
          <c:explosion val="0"/>
          <c:dPt>
            <c:idx val="0"/>
            <c:bubble3D val="0"/>
            <c:spPr>
              <a:solidFill>
                <a:srgbClr val="37A866"/>
              </a:solidFill>
              <a:ln w="19050">
                <a:noFill/>
              </a:ln>
              <a:effectLst/>
            </c:spPr>
          </c:dPt>
          <c:dPt>
            <c:idx val="1"/>
            <c:bubble3D val="0"/>
            <c:spPr>
              <a:noFill/>
              <a:ln w="19050">
                <a:noFill/>
              </a:ln>
              <a:effectLst/>
            </c:spPr>
          </c:dPt>
          <c:dPt>
            <c:idx val="2"/>
            <c:bubble3D val="0"/>
            <c:spPr>
              <a:noFill/>
              <a:ln w="19050">
                <a:noFill/>
              </a:ln>
              <a:effectLst/>
            </c:spPr>
          </c:dPt>
          <c:dPt>
            <c:idx val="3"/>
            <c:bubble3D val="0"/>
            <c:spPr>
              <a:noFill/>
              <a:ln w="19050">
                <a:noFill/>
              </a:ln>
              <a:effectLst/>
            </c:spPr>
          </c:dPt>
          <c:dLbls>
            <c:dLbl>
              <c:idx val="0"/>
              <c:layout>
                <c:manualLayout>
                  <c:x val="-0.0987658009585253"/>
                  <c:y val="0.227734351069656"/>
                </c:manualLayout>
              </c:layout>
              <c:tx>
                <c:rich>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r>
                      <a:rPr lang="en-US"/>
                      <a:t>[百分比]</a:t>
                    </a:r>
                    <a:endParaRPr lang="zh-CN"/>
                  </a:p>
                </c:rich>
              </c:tx>
              <c:showLegendKey val="0"/>
              <c:showVal val="0"/>
              <c:showCatName val="0"/>
              <c:showSerName val="0"/>
              <c:showPercent val="1"/>
              <c:showBubbleSize val="0"/>
              <c:extLst>
                <c:ext xmlns:c15="http://schemas.microsoft.com/office/drawing/2012/chart" uri="{CE6537A1-D6FC-4f65-9D91-7224C49458BB}">
                  <c15:layout>
                    <c:manualLayout>
                      <c:w val="0.221242249015748"/>
                      <c:h val="0.241898422619438"/>
                    </c:manualLayout>
                  </c15:layout>
                </c:ext>
              </c:extLst>
            </c:dLbl>
            <c:dLbl>
              <c:idx val="1"/>
              <c:delete val="1"/>
            </c:dLbl>
            <c:dLbl>
              <c:idx val="2"/>
              <c:delete val="1"/>
            </c:dLbl>
            <c:dLbl>
              <c:idx val="3"/>
              <c:delete val="1"/>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p>
            </c:txPr>
            <c:showLegendKey val="0"/>
            <c:showVal val="0"/>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Sheet1!$A$2:$A$5</c:f>
              <c:strCache>
                <c:ptCount val="4"/>
                <c:pt idx="0">
                  <c:v>项目1</c:v>
                </c:pt>
                <c:pt idx="1">
                  <c:v>项目2</c:v>
                </c:pt>
                <c:pt idx="2">
                  <c:v>项目3</c:v>
                </c:pt>
                <c:pt idx="3">
                  <c:v>项目4</c:v>
                </c:pt>
              </c:strCache>
            </c:strRef>
          </c:cat>
          <c:val>
            <c:numRef>
              <c:f>Sheet1!$B$2:$B$5</c:f>
              <c:numCache>
                <c:formatCode>General</c:formatCode>
                <c:ptCount val="4"/>
                <c:pt idx="0">
                  <c:v>1</c:v>
                </c:pt>
                <c:pt idx="1">
                  <c:v>3.2</c:v>
                </c:pt>
                <c:pt idx="2">
                  <c:v>1.4</c:v>
                </c:pt>
                <c:pt idx="3">
                  <c:v>1.2</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0246678149606"/>
          <c:y val="0.103666455237054"/>
          <c:w val="0.468881766732283"/>
          <c:h val="0.703322606833009"/>
        </c:manualLayout>
      </c:layout>
      <c:doughnutChart>
        <c:varyColors val="1"/>
        <c:ser>
          <c:idx val="0"/>
          <c:order val="0"/>
          <c:tx>
            <c:strRef>
              <c:f>Sheet1!$B$1</c:f>
              <c:strCache>
                <c:ptCount val="1"/>
                <c:pt idx="0">
                  <c:v>销售额</c:v>
                </c:pt>
              </c:strCache>
            </c:strRef>
          </c:tx>
          <c:spPr>
            <a:ln w="19050">
              <a:noFill/>
            </a:ln>
          </c:spPr>
          <c:explosion val="0"/>
          <c:dPt>
            <c:idx val="0"/>
            <c:bubble3D val="0"/>
            <c:spPr>
              <a:solidFill>
                <a:srgbClr val="37A866"/>
              </a:solidFill>
              <a:ln w="19050">
                <a:noFill/>
              </a:ln>
              <a:effectLst/>
            </c:spPr>
          </c:dPt>
          <c:dPt>
            <c:idx val="1"/>
            <c:bubble3D val="0"/>
            <c:spPr>
              <a:noFill/>
              <a:ln w="19050">
                <a:noFill/>
              </a:ln>
              <a:effectLst/>
            </c:spPr>
          </c:dPt>
          <c:dPt>
            <c:idx val="2"/>
            <c:bubble3D val="0"/>
            <c:spPr>
              <a:noFill/>
              <a:ln w="19050">
                <a:noFill/>
              </a:ln>
              <a:effectLst/>
            </c:spPr>
          </c:dPt>
          <c:dPt>
            <c:idx val="3"/>
            <c:bubble3D val="0"/>
            <c:spPr>
              <a:noFill/>
              <a:ln w="19050">
                <a:noFill/>
              </a:ln>
              <a:effectLst/>
            </c:spPr>
          </c:dPt>
          <c:dLbls>
            <c:dLbl>
              <c:idx val="0"/>
              <c:layout>
                <c:manualLayout>
                  <c:x val="-0.222196667057087"/>
                  <c:y val="0.0281931653188233"/>
                </c:manualLayout>
              </c:layout>
              <c:tx>
                <c:rich>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r>
                      <a:rPr lang="en-US"/>
                      <a:t>[百分比]</a:t>
                    </a:r>
                    <a:endParaRPr lang="zh-CN"/>
                  </a:p>
                </c:rich>
              </c:tx>
              <c:showLegendKey val="0"/>
              <c:showVal val="0"/>
              <c:showCatName val="0"/>
              <c:showSerName val="0"/>
              <c:showPercent val="1"/>
              <c:showBubbleSize val="0"/>
              <c:extLst>
                <c:ext xmlns:c15="http://schemas.microsoft.com/office/drawing/2012/chart" uri="{CE6537A1-D6FC-4f65-9D91-7224C49458BB}">
                  <c15:layout>
                    <c:manualLayout>
                      <c:w val="0.221242249015748"/>
                      <c:h val="0.241898422619438"/>
                    </c:manualLayout>
                  </c15:layout>
                </c:ext>
              </c:extLst>
            </c:dLbl>
            <c:dLbl>
              <c:idx val="1"/>
              <c:delete val="1"/>
            </c:dLbl>
            <c:dLbl>
              <c:idx val="2"/>
              <c:delete val="1"/>
            </c:dLbl>
            <c:dLbl>
              <c:idx val="3"/>
              <c:delete val="1"/>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p>
            </c:txPr>
            <c:showLegendKey val="0"/>
            <c:showVal val="0"/>
            <c:showCatName val="0"/>
            <c:showSerName val="0"/>
            <c:showPercent val="1"/>
            <c:showBubbleSize val="0"/>
            <c:showLeaderLines val="0"/>
            <c:extLst>
              <c:ext xmlns:c15="http://schemas.microsoft.com/office/drawing/2012/chart" uri="{CE6537A1-D6FC-4f65-9D91-7224C49458BB}">
                <c15:layout/>
                <c15:showLeaderLines val="0"/>
                <c15:leaderLines/>
              </c:ext>
            </c:extLst>
          </c:dLbls>
          <c:cat>
            <c:strRef>
              <c:f>Sheet1!$A$2:$A$5</c:f>
              <c:strCache>
                <c:ptCount val="4"/>
                <c:pt idx="0">
                  <c:v>项目1</c:v>
                </c:pt>
                <c:pt idx="1">
                  <c:v>项目2</c:v>
                </c:pt>
                <c:pt idx="2">
                  <c:v>项目3</c:v>
                </c:pt>
                <c:pt idx="3">
                  <c:v>项目4</c:v>
                </c:pt>
              </c:strCache>
            </c:strRef>
          </c:cat>
          <c:val>
            <c:numRef>
              <c:f>Sheet1!$B$2:$B$5</c:f>
              <c:numCache>
                <c:formatCode>General</c:formatCode>
                <c:ptCount val="4"/>
                <c:pt idx="0">
                  <c:v>5</c:v>
                </c:pt>
                <c:pt idx="1">
                  <c:v>3.2</c:v>
                </c:pt>
                <c:pt idx="2">
                  <c:v>1.4</c:v>
                </c:pt>
                <c:pt idx="3">
                  <c:v>1.2</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0246678149606"/>
          <c:y val="0.103666455237054"/>
          <c:w val="0.468881766732283"/>
          <c:h val="0.703322606833009"/>
        </c:manualLayout>
      </c:layout>
      <c:doughnutChart>
        <c:varyColors val="1"/>
        <c:ser>
          <c:idx val="0"/>
          <c:order val="0"/>
          <c:tx>
            <c:strRef>
              <c:f>Sheet1!$B$1</c:f>
              <c:strCache>
                <c:ptCount val="1"/>
                <c:pt idx="0">
                  <c:v>销售额</c:v>
                </c:pt>
              </c:strCache>
            </c:strRef>
          </c:tx>
          <c:spPr>
            <a:ln w="19050">
              <a:noFill/>
            </a:ln>
          </c:spPr>
          <c:explosion val="0"/>
          <c:dPt>
            <c:idx val="0"/>
            <c:bubble3D val="0"/>
            <c:spPr>
              <a:solidFill>
                <a:srgbClr val="37A866"/>
              </a:solidFill>
              <a:ln w="19050">
                <a:noFill/>
              </a:ln>
              <a:effectLst/>
            </c:spPr>
          </c:dPt>
          <c:dPt>
            <c:idx val="1"/>
            <c:bubble3D val="0"/>
            <c:spPr>
              <a:noFill/>
              <a:ln w="19050">
                <a:noFill/>
              </a:ln>
              <a:effectLst/>
            </c:spPr>
          </c:dPt>
          <c:dPt>
            <c:idx val="2"/>
            <c:bubble3D val="0"/>
            <c:spPr>
              <a:noFill/>
              <a:ln w="19050">
                <a:noFill/>
              </a:ln>
              <a:effectLst/>
            </c:spPr>
          </c:dPt>
          <c:dPt>
            <c:idx val="3"/>
            <c:bubble3D val="0"/>
            <c:spPr>
              <a:noFill/>
              <a:ln w="19050">
                <a:noFill/>
              </a:ln>
              <a:effectLst/>
            </c:spPr>
          </c:dPt>
          <c:dLbls>
            <c:dLbl>
              <c:idx val="0"/>
              <c:layout>
                <c:manualLayout>
                  <c:x val="-0.193887848444677"/>
                  <c:y val="0.138497199964961"/>
                </c:manualLayout>
              </c:layout>
              <c:tx>
                <c:rich>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r>
                      <a:rPr lang="en-US"/>
                      <a:t>[百分比]</a:t>
                    </a:r>
                    <a:endParaRPr lang="zh-CN"/>
                  </a:p>
                </c:rich>
              </c:tx>
              <c:showLegendKey val="0"/>
              <c:showVal val="0"/>
              <c:showCatName val="0"/>
              <c:showSerName val="0"/>
              <c:showPercent val="1"/>
              <c:showBubbleSize val="0"/>
              <c:extLst>
                <c:ext xmlns:c15="http://schemas.microsoft.com/office/drawing/2012/chart" uri="{CE6537A1-D6FC-4f65-9D91-7224C49458BB}">
                  <c15:layout>
                    <c:manualLayout>
                      <c:w val="0.221242249015748"/>
                      <c:h val="0.241898422619438"/>
                    </c:manualLayout>
                  </c15:layout>
                </c:ext>
              </c:extLst>
            </c:dLbl>
            <c:dLbl>
              <c:idx val="1"/>
              <c:delete val="1"/>
            </c:dLbl>
            <c:dLbl>
              <c:idx val="2"/>
              <c:delete val="1"/>
            </c:dLbl>
            <c:dLbl>
              <c:idx val="3"/>
              <c:delete val="1"/>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p>
            </c:txPr>
            <c:showLegendKey val="0"/>
            <c:showVal val="0"/>
            <c:showCatName val="0"/>
            <c:showSerName val="0"/>
            <c:showPercent val="1"/>
            <c:showBubbleSize val="0"/>
            <c:showLeaderLines val="0"/>
            <c:extLst>
              <c:ext xmlns:c15="http://schemas.microsoft.com/office/drawing/2012/chart" uri="{CE6537A1-D6FC-4f65-9D91-7224C49458BB}">
                <c15:layout/>
                <c15:showLeaderLines val="0"/>
                <c15:leaderLines/>
              </c:ext>
            </c:extLst>
          </c:dLbls>
          <c:cat>
            <c:strRef>
              <c:f>Sheet1!$A$2:$A$5</c:f>
              <c:strCache>
                <c:ptCount val="4"/>
                <c:pt idx="0">
                  <c:v>项目1</c:v>
                </c:pt>
                <c:pt idx="1">
                  <c:v>项目2</c:v>
                </c:pt>
                <c:pt idx="2">
                  <c:v>项目3</c:v>
                </c:pt>
                <c:pt idx="3">
                  <c:v>项目4</c:v>
                </c:pt>
              </c:strCache>
            </c:strRef>
          </c:cat>
          <c:val>
            <c:numRef>
              <c:f>Sheet1!$B$2:$B$5</c:f>
              <c:numCache>
                <c:formatCode>General</c:formatCode>
                <c:ptCount val="4"/>
                <c:pt idx="0">
                  <c:v>2.8</c:v>
                </c:pt>
                <c:pt idx="1">
                  <c:v>3.2</c:v>
                </c:pt>
                <c:pt idx="2">
                  <c:v>1.4</c:v>
                </c:pt>
                <c:pt idx="3">
                  <c:v>1.2</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439F9-33CD-4E51-ADEE-9A4E4E91BC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9DE9F-5A50-493A-B778-F7CB83A7F9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p:nvSpPr>
        <p:spPr>
          <a:xfrm rot="2785408">
            <a:off x="9522143" y="6361475"/>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85408">
            <a:off x="9575675" y="4582084"/>
            <a:ext cx="1983092" cy="1983092"/>
          </a:xfrm>
          <a:prstGeom prst="rect">
            <a:avLst/>
          </a:prstGeom>
          <a:solidFill>
            <a:srgbClr val="E3E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785408">
            <a:off x="5825321" y="1295061"/>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785408">
            <a:off x="6553592" y="2737775"/>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85408">
            <a:off x="8166045" y="3121785"/>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85408">
            <a:off x="6342297" y="-530385"/>
            <a:ext cx="9503763" cy="4695673"/>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785408">
            <a:off x="5754944" y="749387"/>
            <a:ext cx="5801258" cy="946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85408">
            <a:off x="7318216" y="3839387"/>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785408">
            <a:off x="10875048" y="4143834"/>
            <a:ext cx="792575" cy="792575"/>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85408">
            <a:off x="9150590" y="3799252"/>
            <a:ext cx="1709033" cy="1709033"/>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785408">
            <a:off x="6029011" y="-21659"/>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785408">
            <a:off x="11461556" y="5676964"/>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2785408">
            <a:off x="6628538" y="1122959"/>
            <a:ext cx="2253521" cy="2253521"/>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785408">
            <a:off x="9530823" y="2823651"/>
            <a:ext cx="5906939" cy="470520"/>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rot="2785408">
            <a:off x="12164695" y="4865599"/>
            <a:ext cx="469568" cy="469568"/>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rot="2785408">
            <a:off x="10746270" y="6379813"/>
            <a:ext cx="676270" cy="676270"/>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1046897" y="957720"/>
            <a:ext cx="7376472" cy="10292570"/>
            <a:chOff x="-397968" y="648004"/>
            <a:chExt cx="7376472" cy="10292570"/>
          </a:xfrm>
        </p:grpSpPr>
        <p:sp>
          <p:nvSpPr>
            <p:cNvPr id="8" name="矩形 7"/>
            <p:cNvSpPr/>
            <p:nvPr/>
          </p:nvSpPr>
          <p:spPr>
            <a:xfrm rot="13866803">
              <a:off x="2532826" y="648004"/>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3866803">
              <a:off x="1560740" y="1577783"/>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3866803">
              <a:off x="5803025" y="599971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3866803">
              <a:off x="4818609" y="4093590"/>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3866803">
              <a:off x="3999592" y="4400282"/>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3866803">
              <a:off x="-2931284" y="3970127"/>
              <a:ext cx="9503763" cy="4437131"/>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3866803">
              <a:off x="5683038" y="6222287"/>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3866803">
              <a:off x="2159033" y="3118200"/>
              <a:ext cx="1282471" cy="128247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13866803">
              <a:off x="126866" y="2666970"/>
              <a:ext cx="1016175" cy="101617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3866803">
              <a:off x="5445563" y="7244585"/>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3866803">
              <a:off x="1294082" y="1985854"/>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3866803">
              <a:off x="-2826229" y="5702256"/>
              <a:ext cx="9941099" cy="319248"/>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3866803">
              <a:off x="1644266" y="3889133"/>
              <a:ext cx="1284869" cy="1284869"/>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3866803">
              <a:off x="3592874" y="5105756"/>
              <a:ext cx="1639861" cy="163986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矩形 7"/>
          <p:cNvSpPr/>
          <p:nvPr/>
        </p:nvSpPr>
        <p:spPr>
          <a:xfrm rot="7998300">
            <a:off x="5375057" y="259781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7998300">
            <a:off x="6369678" y="2575841"/>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7998300">
            <a:off x="10232860" y="-1369146"/>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7998300">
            <a:off x="8449609" y="-553062"/>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7998300">
            <a:off x="8922076" y="1056984"/>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7998300">
            <a:off x="6299187" y="1579997"/>
            <a:ext cx="9833662" cy="5214142"/>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7998300">
            <a:off x="7048711" y="2078289"/>
            <a:ext cx="395679" cy="395679"/>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7998300">
            <a:off x="7957981" y="1421050"/>
            <a:ext cx="1282471" cy="128247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7998300">
            <a:off x="11511201" y="-1236095"/>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7998300">
            <a:off x="6165338" y="4503247"/>
            <a:ext cx="635234" cy="63523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7998300">
            <a:off x="6632663" y="5582790"/>
            <a:ext cx="3877749" cy="2429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7998300">
            <a:off x="8729275" y="2700620"/>
            <a:ext cx="1822428" cy="1822428"/>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7998300">
            <a:off x="9613759" y="448192"/>
            <a:ext cx="1639861" cy="163986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7998300">
            <a:off x="8543491" y="3333713"/>
            <a:ext cx="7459541" cy="467348"/>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7998300">
            <a:off x="5140208" y="6131540"/>
            <a:ext cx="1452916" cy="1452916"/>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7998300">
            <a:off x="7103090" y="4017775"/>
            <a:ext cx="1016175" cy="101617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rot="16678406">
            <a:off x="-1157425" y="-1846990"/>
            <a:ext cx="5134209" cy="4018165"/>
            <a:chOff x="5128830" y="-1267454"/>
            <a:chExt cx="10122510" cy="7922139"/>
          </a:xfrm>
        </p:grpSpPr>
        <p:sp>
          <p:nvSpPr>
            <p:cNvPr id="9" name="矩形 8"/>
            <p:cNvSpPr/>
            <p:nvPr/>
          </p:nvSpPr>
          <p:spPr>
            <a:xfrm rot="2334366">
              <a:off x="9688441" y="5479206"/>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334366">
              <a:off x="9558079" y="3651806"/>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334366">
              <a:off x="5360570" y="93997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334366">
              <a:off x="6295363" y="2247601"/>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334366">
              <a:off x="7895898" y="2472448"/>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334366">
              <a:off x="5747577" y="-1267454"/>
              <a:ext cx="9503763" cy="4437131"/>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334366">
              <a:off x="5128830" y="110260"/>
              <a:ext cx="5801258" cy="946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334366">
              <a:off x="7146295" y="3298158"/>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334366">
              <a:off x="10716190" y="3130321"/>
              <a:ext cx="792575" cy="792575"/>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334366">
              <a:off x="9017483" y="2950419"/>
              <a:ext cx="1709033" cy="1709033"/>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334366">
              <a:off x="5393234" y="-395479"/>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2334366">
              <a:off x="11473749" y="4601468"/>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334366">
              <a:off x="6200254" y="589123"/>
              <a:ext cx="2253521" cy="2253521"/>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334366">
              <a:off x="8969509" y="2245181"/>
              <a:ext cx="5906939" cy="470520"/>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446D32-82EC-46D4-A3CB-FC88618F1CF9}" type="slidenum">
              <a:rPr lang="zh-CN" altLang="en-US" smtClean="0"/>
            </a:fld>
            <a:endParaRPr lang="zh-CN" altLang="en-US"/>
          </a:p>
        </p:txBody>
      </p:sp>
      <p:sp>
        <p:nvSpPr>
          <p:cNvPr id="11" name="矩形 10"/>
          <p:cNvSpPr/>
          <p:nvPr userDrawn="1"/>
        </p:nvSpPr>
        <p:spPr>
          <a:xfrm>
            <a:off x="8192256" y="5326225"/>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C66D5-2F89-43E3-B00E-90D8A16004B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46D32-82EC-46D4-A3CB-FC88618F1CF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4.xml"/><Relationship Id="rId7" Type="http://schemas.openxmlformats.org/officeDocument/2006/relationships/image" Target="../media/image12.png"/><Relationship Id="rId6" Type="http://schemas.openxmlformats.org/officeDocument/2006/relationships/image" Target="../media/image11.wmf"/><Relationship Id="rId5" Type="http://schemas.openxmlformats.org/officeDocument/2006/relationships/oleObject" Target="../embeddings/oleObject3.bin"/><Relationship Id="rId4" Type="http://schemas.openxmlformats.org/officeDocument/2006/relationships/image" Target="../media/image10.wmf"/><Relationship Id="rId3" Type="http://schemas.openxmlformats.org/officeDocument/2006/relationships/oleObject" Target="../embeddings/oleObject2.bin"/><Relationship Id="rId2" Type="http://schemas.openxmlformats.org/officeDocument/2006/relationships/image" Target="../media/image9.wmf"/><Relationship Id="rId10" Type="http://schemas.openxmlformats.org/officeDocument/2006/relationships/notesSlide" Target="../notesSlides/notesSlide12.xml"/><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4.xml"/><Relationship Id="rId7" Type="http://schemas.openxmlformats.org/officeDocument/2006/relationships/image" Target="../media/image13.png"/><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 Id="rId3" Type="http://schemas.openxmlformats.org/officeDocument/2006/relationships/oleObject" Target="../embeddings/oleObject5.bin"/><Relationship Id="rId2" Type="http://schemas.openxmlformats.org/officeDocument/2006/relationships/image" Target="../media/image9.wmf"/><Relationship Id="rId10" Type="http://schemas.openxmlformats.org/officeDocument/2006/relationships/notesSlide" Target="../notesSlides/notesSlide14.xml"/><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08025" y="3772535"/>
            <a:ext cx="5553710" cy="829945"/>
          </a:xfrm>
          <a:prstGeom prst="rect">
            <a:avLst/>
          </a:prstGeom>
          <a:noFill/>
        </p:spPr>
        <p:txBody>
          <a:bodyPr wrap="square" rtlCol="0">
            <a:spAutoFit/>
          </a:bodyPr>
          <a:lstStyle/>
          <a:p>
            <a:pPr algn="l"/>
            <a:r>
              <a:rPr lang="zh-CN" altLang="en-US" sz="2400" b="1" dirty="0">
                <a:solidFill>
                  <a:schemeClr val="tx1">
                    <a:lumMod val="75000"/>
                    <a:lumOff val="25000"/>
                  </a:schemeClr>
                </a:solidFill>
                <a:cs typeface="+mn-ea"/>
                <a:sym typeface="+mn-lt"/>
              </a:rPr>
              <a:t>Flutter 实现一个集各大音乐平台API于一体的音乐播放器APP</a:t>
            </a:r>
            <a:endParaRPr lang="zh-CN" altLang="en-US" sz="2400" b="1" dirty="0">
              <a:solidFill>
                <a:schemeClr val="tx1">
                  <a:lumMod val="75000"/>
                  <a:lumOff val="25000"/>
                </a:schemeClr>
              </a:solidFill>
              <a:cs typeface="+mn-ea"/>
              <a:sym typeface="+mn-lt"/>
            </a:endParaRPr>
          </a:p>
        </p:txBody>
      </p:sp>
      <p:sp>
        <p:nvSpPr>
          <p:cNvPr id="20" name="文本框 19"/>
          <p:cNvSpPr txBox="1"/>
          <p:nvPr/>
        </p:nvSpPr>
        <p:spPr>
          <a:xfrm>
            <a:off x="227965" y="1435100"/>
            <a:ext cx="6513830" cy="2122805"/>
          </a:xfrm>
          <a:prstGeom prst="rect">
            <a:avLst/>
          </a:prstGeom>
          <a:noFill/>
        </p:spPr>
        <p:txBody>
          <a:bodyPr wrap="square" rtlCol="0">
            <a:spAutoFit/>
          </a:bodyPr>
          <a:lstStyle/>
          <a:p>
            <a:r>
              <a:rPr lang="zh-CN" altLang="en-US" sz="6600" b="1" dirty="0" smtClean="0">
                <a:solidFill>
                  <a:srgbClr val="37A866"/>
                </a:solidFill>
                <a:cs typeface="+mn-ea"/>
                <a:sym typeface="+mn-lt"/>
              </a:rPr>
              <a:t>SE2020-G06-</a:t>
            </a:r>
            <a:endParaRPr lang="zh-CN" altLang="en-US" sz="6600" b="1" dirty="0" smtClean="0">
              <a:solidFill>
                <a:srgbClr val="37A866"/>
              </a:solidFill>
              <a:cs typeface="+mn-ea"/>
              <a:sym typeface="+mn-lt"/>
            </a:endParaRPr>
          </a:p>
          <a:p>
            <a:pPr algn="r"/>
            <a:r>
              <a:rPr lang="zh-CN" altLang="en-US" sz="6600" b="1" dirty="0" smtClean="0">
                <a:solidFill>
                  <a:srgbClr val="37A866"/>
                </a:solidFill>
                <a:cs typeface="+mn-ea"/>
                <a:sym typeface="+mn-lt"/>
              </a:rPr>
              <a:t>项目计划 </a:t>
            </a:r>
            <a:r>
              <a:rPr lang="en-US" altLang="zh-CN" sz="6600" b="1" dirty="0" smtClean="0">
                <a:solidFill>
                  <a:srgbClr val="37A866"/>
                </a:solidFill>
                <a:cs typeface="+mn-ea"/>
                <a:sym typeface="+mn-lt"/>
              </a:rPr>
              <a:t>v</a:t>
            </a:r>
            <a:r>
              <a:rPr lang="zh-CN" altLang="en-US" sz="6600" b="1" dirty="0" smtClean="0">
                <a:solidFill>
                  <a:srgbClr val="37A866"/>
                </a:solidFill>
                <a:cs typeface="+mn-ea"/>
                <a:sym typeface="+mn-lt"/>
              </a:rPr>
              <a:t>0.1</a:t>
            </a:r>
            <a:endParaRPr lang="zh-CN" altLang="en-US" sz="6600" b="1" dirty="0" smtClean="0">
              <a:solidFill>
                <a:srgbClr val="37A866"/>
              </a:solidFill>
              <a:cs typeface="+mn-ea"/>
              <a:sym typeface="+mn-lt"/>
            </a:endParaRPr>
          </a:p>
        </p:txBody>
      </p:sp>
      <p:cxnSp>
        <p:nvCxnSpPr>
          <p:cNvPr id="21" name="直接连接符 20"/>
          <p:cNvCxnSpPr/>
          <p:nvPr/>
        </p:nvCxnSpPr>
        <p:spPr>
          <a:xfrm>
            <a:off x="855405" y="4800272"/>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81663" y="4996833"/>
            <a:ext cx="5277825" cy="82994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汇报人：</a:t>
            </a:r>
            <a:r>
              <a:rPr lang="en-US" altLang="zh-CN" sz="1600" dirty="0">
                <a:solidFill>
                  <a:schemeClr val="tx1">
                    <a:lumMod val="50000"/>
                    <a:lumOff val="50000"/>
                  </a:schemeClr>
                </a:solidFill>
                <a:cs typeface="+mn-ea"/>
                <a:sym typeface="+mn-lt"/>
              </a:rPr>
              <a:t>G06</a:t>
            </a:r>
            <a:r>
              <a:rPr lang="zh-CN" altLang="en-US" sz="1600" dirty="0">
                <a:solidFill>
                  <a:schemeClr val="tx1">
                    <a:lumMod val="50000"/>
                    <a:lumOff val="50000"/>
                  </a:schemeClr>
                </a:solidFill>
                <a:cs typeface="+mn-ea"/>
                <a:sym typeface="+mn-lt"/>
              </a:rPr>
              <a:t>小组</a:t>
            </a:r>
            <a:endParaRPr lang="zh-CN" altLang="en-US" sz="1600" dirty="0">
              <a:solidFill>
                <a:schemeClr val="tx1">
                  <a:lumMod val="50000"/>
                  <a:lumOff val="50000"/>
                </a:schemeClr>
              </a:solidFill>
              <a:cs typeface="+mn-ea"/>
              <a:sym typeface="+mn-lt"/>
            </a:endParaRPr>
          </a:p>
          <a:p>
            <a:endParaRPr lang="zh-CN" altLang="en-US" sz="1600" dirty="0">
              <a:solidFill>
                <a:schemeClr val="tx1">
                  <a:lumMod val="50000"/>
                  <a:lumOff val="50000"/>
                </a:schemeClr>
              </a:solidFill>
              <a:cs typeface="+mn-ea"/>
              <a:sym typeface="+mn-lt"/>
            </a:endParaRPr>
          </a:p>
          <a:p>
            <a:r>
              <a:rPr lang="zh-CN" altLang="en-US" sz="1600" dirty="0">
                <a:solidFill>
                  <a:schemeClr val="tx1">
                    <a:lumMod val="50000"/>
                    <a:lumOff val="50000"/>
                  </a:schemeClr>
                </a:solidFill>
                <a:cs typeface="+mn-ea"/>
                <a:sym typeface="+mn-lt"/>
              </a:rPr>
              <a:t>邢海粟 章拾瑜 黄德煜</a:t>
            </a:r>
            <a:endParaRPr lang="zh-CN" altLang="en-US"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solidFill>
                  <a:schemeClr val="bg1"/>
                </a:solidFill>
                <a:latin typeface="Agency FB" panose="020B0503020202020204" pitchFamily="34" charset="0"/>
                <a:cs typeface="+mn-ea"/>
                <a:sym typeface="+mn-lt"/>
              </a:rPr>
              <a:t>3</a:t>
            </a:r>
            <a:endParaRPr 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527" y="2788920"/>
            <a:ext cx="4569593"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项目计划</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58356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确定小组总分工，预估每项任务完成时间，依据小组总分工分配任务，根据小组成员分配的任务将会贯穿项目始终。</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779520" y="147955"/>
            <a:ext cx="6483350" cy="583565"/>
          </a:xfrm>
          <a:prstGeom prst="rect">
            <a:avLst/>
          </a:prstGeom>
          <a:noFill/>
        </p:spPr>
        <p:txBody>
          <a:bodyPr wrap="square" rtlCol="0">
            <a:spAutoFit/>
          </a:bodyPr>
          <a:p>
            <a:r>
              <a:rPr lang="zh-CN" sz="3200" dirty="0">
                <a:solidFill>
                  <a:schemeClr val="tx1">
                    <a:lumMod val="75000"/>
                    <a:lumOff val="25000"/>
                  </a:schemeClr>
                </a:solidFill>
                <a:cs typeface="+mn-ea"/>
                <a:sym typeface="+mn-lt"/>
              </a:rPr>
              <a:t>小组总分工</a:t>
            </a:r>
            <a:endParaRPr lang="zh-CN" sz="3200" dirty="0">
              <a:solidFill>
                <a:schemeClr val="tx1">
                  <a:lumMod val="75000"/>
                  <a:lumOff val="25000"/>
                </a:schemeClr>
              </a:solidFill>
              <a:cs typeface="+mn-ea"/>
              <a:sym typeface="+mn-lt"/>
            </a:endParaRPr>
          </a:p>
        </p:txBody>
      </p:sp>
      <p:cxnSp>
        <p:nvCxnSpPr>
          <p:cNvPr id="12" name="直接连接符 11"/>
          <p:cNvCxnSpPr/>
          <p:nvPr/>
        </p:nvCxnSpPr>
        <p:spPr>
          <a:xfrm>
            <a:off x="3907857" y="8396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225355" y="1403788"/>
            <a:ext cx="1554480" cy="645160"/>
          </a:xfrm>
          <a:prstGeom prst="rect">
            <a:avLst/>
          </a:prstGeom>
        </p:spPr>
        <p:txBody>
          <a:bodyPr wrap="none">
            <a:spAutoFit/>
          </a:bodyPr>
          <a:p>
            <a:r>
              <a:rPr lang="zh-CN" altLang="en-US" sz="3600" b="1" dirty="0"/>
              <a:t>邢海粟</a:t>
            </a:r>
            <a:endParaRPr lang="zh-CN" altLang="en-US" sz="3600" b="1" dirty="0"/>
          </a:p>
        </p:txBody>
      </p:sp>
      <p:sp>
        <p:nvSpPr>
          <p:cNvPr id="14" name="矩形 13"/>
          <p:cNvSpPr/>
          <p:nvPr/>
        </p:nvSpPr>
        <p:spPr>
          <a:xfrm>
            <a:off x="3907790" y="1409065"/>
            <a:ext cx="7885430" cy="1050925"/>
          </a:xfrm>
          <a:prstGeom prst="rect">
            <a:avLst/>
          </a:prstGeom>
        </p:spPr>
        <p:txBody>
          <a:bodyPr wrap="square">
            <a:spAutoFit/>
          </a:bodyPr>
          <a:p>
            <a:pPr lvl="0" algn="l">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1.</a:t>
            </a:r>
            <a:r>
              <a:rPr lang="zh-CN" altLang="en-US" sz="1600" dirty="0">
                <a:solidFill>
                  <a:schemeClr val="bg1">
                    <a:lumMod val="50000"/>
                  </a:schemeClr>
                </a:solidFill>
                <a:latin typeface="微软雅黑" panose="020B0503020204020204" charset="-122"/>
                <a:ea typeface="微软雅黑" panose="020B0503020204020204" charset="-122"/>
              </a:rPr>
              <a:t>负责</a:t>
            </a:r>
            <a:r>
              <a:rPr lang="zh-CN" altLang="en-US" sz="1600" dirty="0">
                <a:solidFill>
                  <a:schemeClr val="bg1">
                    <a:lumMod val="50000"/>
                  </a:schemeClr>
                </a:solidFill>
                <a:latin typeface="微软雅黑" panose="020B0503020204020204" charset="-122"/>
                <a:ea typeface="微软雅黑" panose="020B0503020204020204" charset="-122"/>
              </a:rPr>
              <a:t>分配任务，指派任务负责人，验收任务成果。</a:t>
            </a:r>
            <a:endParaRPr lang="zh-CN" altLang="en-US"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2.</a:t>
            </a:r>
            <a:r>
              <a:rPr lang="zh-CN" altLang="en-US" sz="1600" dirty="0">
                <a:solidFill>
                  <a:schemeClr val="bg1">
                    <a:lumMod val="50000"/>
                  </a:schemeClr>
                </a:solidFill>
                <a:latin typeface="微软雅黑" panose="020B0503020204020204" charset="-122"/>
                <a:ea typeface="微软雅黑" panose="020B0503020204020204" charset="-122"/>
              </a:rPr>
              <a:t>负责小组资源整合，项目报告和</a:t>
            </a:r>
            <a:r>
              <a:rPr lang="en-US" altLang="zh-CN" sz="1600" dirty="0">
                <a:solidFill>
                  <a:schemeClr val="bg1">
                    <a:lumMod val="50000"/>
                  </a:schemeClr>
                </a:solidFill>
                <a:latin typeface="微软雅黑" panose="020B0503020204020204" charset="-122"/>
                <a:ea typeface="微软雅黑" panose="020B0503020204020204" charset="-122"/>
              </a:rPr>
              <a:t>PPT</a:t>
            </a:r>
            <a:r>
              <a:rPr lang="zh-CN" altLang="en-US" sz="1600" dirty="0">
                <a:solidFill>
                  <a:schemeClr val="bg1">
                    <a:lumMod val="50000"/>
                  </a:schemeClr>
                </a:solidFill>
                <a:latin typeface="微软雅黑" panose="020B0503020204020204" charset="-122"/>
                <a:ea typeface="微软雅黑" panose="020B0503020204020204" charset="-122"/>
              </a:rPr>
              <a:t>相关。</a:t>
            </a:r>
            <a:endParaRPr lang="zh-CN" altLang="en-US"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3.</a:t>
            </a:r>
            <a:r>
              <a:rPr lang="zh-CN" altLang="en-US" sz="1600" dirty="0">
                <a:solidFill>
                  <a:schemeClr val="bg1">
                    <a:lumMod val="50000"/>
                  </a:schemeClr>
                </a:solidFill>
                <a:latin typeface="微软雅黑" panose="020B0503020204020204" charset="-122"/>
                <a:ea typeface="微软雅黑" panose="020B0503020204020204" charset="-122"/>
              </a:rPr>
              <a:t>负责前端和后端的代码编写。</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
        <p:nvSpPr>
          <p:cNvPr id="15" name="矩形 14"/>
          <p:cNvSpPr/>
          <p:nvPr/>
        </p:nvSpPr>
        <p:spPr>
          <a:xfrm>
            <a:off x="2225355" y="3435788"/>
            <a:ext cx="1554480" cy="645160"/>
          </a:xfrm>
          <a:prstGeom prst="rect">
            <a:avLst/>
          </a:prstGeom>
        </p:spPr>
        <p:txBody>
          <a:bodyPr wrap="none">
            <a:spAutoFit/>
          </a:bodyPr>
          <a:p>
            <a:r>
              <a:rPr lang="zh-CN" altLang="en-US" sz="3600" b="1" dirty="0"/>
              <a:t>章拾瑜</a:t>
            </a:r>
            <a:endParaRPr lang="zh-CN" altLang="en-US" sz="3600" b="1" dirty="0"/>
          </a:p>
        </p:txBody>
      </p:sp>
      <p:sp>
        <p:nvSpPr>
          <p:cNvPr id="16" name="矩形 15"/>
          <p:cNvSpPr/>
          <p:nvPr/>
        </p:nvSpPr>
        <p:spPr>
          <a:xfrm>
            <a:off x="2225355" y="5300148"/>
            <a:ext cx="1554480" cy="645160"/>
          </a:xfrm>
          <a:prstGeom prst="rect">
            <a:avLst/>
          </a:prstGeom>
        </p:spPr>
        <p:txBody>
          <a:bodyPr wrap="none">
            <a:spAutoFit/>
          </a:bodyPr>
          <a:p>
            <a:r>
              <a:rPr lang="zh-CN" altLang="en-US" sz="3600" b="1" dirty="0"/>
              <a:t>黄德煜</a:t>
            </a:r>
            <a:endParaRPr lang="zh-CN" altLang="en-US" sz="3600" b="1" dirty="0"/>
          </a:p>
        </p:txBody>
      </p:sp>
      <p:sp>
        <p:nvSpPr>
          <p:cNvPr id="17" name="矩形 16"/>
          <p:cNvSpPr/>
          <p:nvPr/>
        </p:nvSpPr>
        <p:spPr>
          <a:xfrm>
            <a:off x="3907790" y="3435985"/>
            <a:ext cx="7885430" cy="1050925"/>
          </a:xfrm>
          <a:prstGeom prst="rect">
            <a:avLst/>
          </a:prstGeom>
        </p:spPr>
        <p:txBody>
          <a:bodyPr wrap="square">
            <a:spAutoFit/>
          </a:bodyPr>
          <a:p>
            <a:pPr lvl="0" algn="l">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1.</a:t>
            </a:r>
            <a:r>
              <a:rPr lang="zh-CN" altLang="en-US" sz="1600" dirty="0">
                <a:solidFill>
                  <a:schemeClr val="bg1">
                    <a:lumMod val="50000"/>
                  </a:schemeClr>
                </a:solidFill>
                <a:latin typeface="微软雅黑" panose="020B0503020204020204" charset="-122"/>
                <a:ea typeface="微软雅黑" panose="020B0503020204020204" charset="-122"/>
              </a:rPr>
              <a:t>负责资料搜集相关。</a:t>
            </a:r>
            <a:endParaRPr lang="zh-CN" altLang="en-US"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2.</a:t>
            </a:r>
            <a:r>
              <a:rPr lang="zh-CN" altLang="en-US" sz="1600" dirty="0">
                <a:solidFill>
                  <a:schemeClr val="bg1">
                    <a:lumMod val="50000"/>
                  </a:schemeClr>
                </a:solidFill>
                <a:latin typeface="微软雅黑" panose="020B0503020204020204" charset="-122"/>
                <a:ea typeface="微软雅黑" panose="020B0503020204020204" charset="-122"/>
              </a:rPr>
              <a:t>负责小组</a:t>
            </a:r>
            <a:r>
              <a:rPr lang="zh-CN" sz="1600" dirty="0">
                <a:solidFill>
                  <a:schemeClr val="bg1">
                    <a:lumMod val="50000"/>
                  </a:schemeClr>
                </a:solidFill>
                <a:latin typeface="微软雅黑" panose="020B0503020204020204" charset="-122"/>
                <a:ea typeface="微软雅黑" panose="020B0503020204020204" charset="-122"/>
              </a:rPr>
              <a:t>文档编写相关</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3.</a:t>
            </a:r>
            <a:r>
              <a:rPr lang="zh-CN" altLang="en-US" sz="1600" dirty="0">
                <a:solidFill>
                  <a:schemeClr val="bg1">
                    <a:lumMod val="50000"/>
                  </a:schemeClr>
                </a:solidFill>
                <a:latin typeface="微软雅黑" panose="020B0503020204020204" charset="-122"/>
                <a:ea typeface="微软雅黑" panose="020B0503020204020204" charset="-122"/>
              </a:rPr>
              <a:t>负责后端代码的编写和测试。</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
        <p:nvSpPr>
          <p:cNvPr id="18" name="矩形 17"/>
          <p:cNvSpPr/>
          <p:nvPr/>
        </p:nvSpPr>
        <p:spPr>
          <a:xfrm>
            <a:off x="2225040" y="2049145"/>
            <a:ext cx="1243965" cy="410845"/>
          </a:xfrm>
          <a:prstGeom prst="rect">
            <a:avLst/>
          </a:prstGeom>
        </p:spPr>
        <p:txBody>
          <a:bodyPr wrap="square">
            <a:spAutoFit/>
          </a:bodyPr>
          <a:p>
            <a:pPr lvl="0" algn="l">
              <a:lnSpc>
                <a:spcPct val="130000"/>
              </a:lnSpc>
            </a:pPr>
            <a:r>
              <a:rPr lang="zh-CN" altLang="en-US" sz="1600" dirty="0">
                <a:solidFill>
                  <a:schemeClr val="bg1">
                    <a:lumMod val="50000"/>
                  </a:schemeClr>
                </a:solidFill>
                <a:latin typeface="微软雅黑" panose="020B0503020204020204" charset="-122"/>
                <a:ea typeface="微软雅黑" panose="020B0503020204020204" charset="-122"/>
              </a:rPr>
              <a:t>组长</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
        <p:nvSpPr>
          <p:cNvPr id="19" name="矩形 18"/>
          <p:cNvSpPr/>
          <p:nvPr/>
        </p:nvSpPr>
        <p:spPr>
          <a:xfrm>
            <a:off x="2225040" y="4081145"/>
            <a:ext cx="1243965" cy="410845"/>
          </a:xfrm>
          <a:prstGeom prst="rect">
            <a:avLst/>
          </a:prstGeom>
        </p:spPr>
        <p:txBody>
          <a:bodyPr wrap="square">
            <a:spAutoFit/>
          </a:bodyPr>
          <a:p>
            <a:pPr lvl="0" algn="l">
              <a:lnSpc>
                <a:spcPct val="130000"/>
              </a:lnSpc>
            </a:pPr>
            <a:r>
              <a:rPr lang="zh-CN" altLang="en-US" sz="1600" dirty="0">
                <a:solidFill>
                  <a:schemeClr val="bg1">
                    <a:lumMod val="50000"/>
                  </a:schemeClr>
                </a:solidFill>
                <a:latin typeface="微软雅黑" panose="020B0503020204020204" charset="-122"/>
                <a:ea typeface="微软雅黑" panose="020B0503020204020204" charset="-122"/>
              </a:rPr>
              <a:t>团队核心</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
        <p:nvSpPr>
          <p:cNvPr id="20" name="矩形 19"/>
          <p:cNvSpPr/>
          <p:nvPr/>
        </p:nvSpPr>
        <p:spPr>
          <a:xfrm>
            <a:off x="2225040" y="5945505"/>
            <a:ext cx="1243965" cy="410845"/>
          </a:xfrm>
          <a:prstGeom prst="rect">
            <a:avLst/>
          </a:prstGeom>
        </p:spPr>
        <p:txBody>
          <a:bodyPr wrap="square">
            <a:spAutoFit/>
          </a:bodyPr>
          <a:p>
            <a:pPr lvl="0" algn="l">
              <a:lnSpc>
                <a:spcPct val="130000"/>
              </a:lnSpc>
            </a:pPr>
            <a:r>
              <a:rPr lang="zh-CN" altLang="en-US" sz="1600" dirty="0">
                <a:solidFill>
                  <a:schemeClr val="bg1">
                    <a:lumMod val="50000"/>
                  </a:schemeClr>
                </a:solidFill>
                <a:latin typeface="微软雅黑" panose="020B0503020204020204" charset="-122"/>
                <a:ea typeface="微软雅黑" panose="020B0503020204020204" charset="-122"/>
              </a:rPr>
              <a:t>团队核心</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
        <p:nvSpPr>
          <p:cNvPr id="21" name="矩形 20"/>
          <p:cNvSpPr/>
          <p:nvPr/>
        </p:nvSpPr>
        <p:spPr>
          <a:xfrm>
            <a:off x="3907790" y="5305425"/>
            <a:ext cx="7885430" cy="1050925"/>
          </a:xfrm>
          <a:prstGeom prst="rect">
            <a:avLst/>
          </a:prstGeom>
        </p:spPr>
        <p:txBody>
          <a:bodyPr wrap="square">
            <a:spAutoFit/>
          </a:bodyPr>
          <a:p>
            <a:pPr lvl="0" algn="l">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1.</a:t>
            </a:r>
            <a:r>
              <a:rPr lang="zh-CN" altLang="en-US" sz="1600" dirty="0">
                <a:solidFill>
                  <a:schemeClr val="bg1">
                    <a:lumMod val="50000"/>
                  </a:schemeClr>
                </a:solidFill>
                <a:latin typeface="微软雅黑" panose="020B0503020204020204" charset="-122"/>
                <a:ea typeface="微软雅黑" panose="020B0503020204020204" charset="-122"/>
              </a:rPr>
              <a:t>负责文档和</a:t>
            </a:r>
            <a:r>
              <a:rPr lang="en-US" altLang="zh-CN" sz="1600" dirty="0">
                <a:solidFill>
                  <a:schemeClr val="bg1">
                    <a:lumMod val="50000"/>
                  </a:schemeClr>
                </a:solidFill>
                <a:latin typeface="微软雅黑" panose="020B0503020204020204" charset="-122"/>
                <a:ea typeface="微软雅黑" panose="020B0503020204020204" charset="-122"/>
              </a:rPr>
              <a:t>PPT</a:t>
            </a:r>
            <a:r>
              <a:rPr lang="zh-CN" altLang="en-US" sz="1600" dirty="0">
                <a:solidFill>
                  <a:schemeClr val="bg1">
                    <a:lumMod val="50000"/>
                  </a:schemeClr>
                </a:solidFill>
                <a:latin typeface="微软雅黑" panose="020B0503020204020204" charset="-122"/>
                <a:ea typeface="微软雅黑" panose="020B0503020204020204" charset="-122"/>
              </a:rPr>
              <a:t>相关的检查和修订。</a:t>
            </a:r>
            <a:endParaRPr lang="zh-CN" altLang="en-US"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2.</a:t>
            </a:r>
            <a:r>
              <a:rPr lang="zh-CN" altLang="en-US" sz="1600" dirty="0">
                <a:solidFill>
                  <a:schemeClr val="bg1">
                    <a:lumMod val="50000"/>
                  </a:schemeClr>
                </a:solidFill>
                <a:latin typeface="微软雅黑" panose="020B0503020204020204" charset="-122"/>
                <a:ea typeface="微软雅黑" panose="020B0503020204020204" charset="-122"/>
              </a:rPr>
              <a:t>负责</a:t>
            </a:r>
            <a:r>
              <a:rPr lang="zh-CN" sz="1600" dirty="0">
                <a:solidFill>
                  <a:schemeClr val="bg1">
                    <a:lumMod val="50000"/>
                  </a:schemeClr>
                </a:solidFill>
                <a:latin typeface="微软雅黑" panose="020B0503020204020204" charset="-122"/>
                <a:ea typeface="微软雅黑" panose="020B0503020204020204" charset="-122"/>
              </a:rPr>
              <a:t>会议记录相关</a:t>
            </a:r>
            <a:r>
              <a:rPr lang="zh-CN" altLang="en-US" sz="1600" dirty="0">
                <a:solidFill>
                  <a:schemeClr val="bg1">
                    <a:lumMod val="50000"/>
                  </a:schemeClr>
                </a:solidFill>
                <a:latin typeface="微软雅黑" panose="020B0503020204020204" charset="-122"/>
                <a:ea typeface="微软雅黑" panose="020B0503020204020204" charset="-122"/>
              </a:rPr>
              <a:t>。</a:t>
            </a:r>
            <a:endParaRPr lang="zh-CN" altLang="en-US"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3.</a:t>
            </a:r>
            <a:r>
              <a:rPr lang="zh-CN" altLang="en-US" sz="1600" dirty="0">
                <a:solidFill>
                  <a:schemeClr val="bg1">
                    <a:lumMod val="50000"/>
                  </a:schemeClr>
                </a:solidFill>
                <a:latin typeface="微软雅黑" panose="020B0503020204020204" charset="-122"/>
                <a:ea typeface="微软雅黑" panose="020B0503020204020204" charset="-122"/>
              </a:rPr>
              <a:t>负责前端代码的编写和维护。</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79520" y="157480"/>
            <a:ext cx="7446645"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项目各个阶段里程碑（</a:t>
            </a:r>
            <a:r>
              <a:rPr lang="en-US" altLang="zh-CN" sz="3200" dirty="0">
                <a:solidFill>
                  <a:schemeClr val="tx1">
                    <a:lumMod val="75000"/>
                    <a:lumOff val="25000"/>
                  </a:schemeClr>
                </a:solidFill>
                <a:cs typeface="+mn-ea"/>
                <a:sym typeface="+mn-lt"/>
              </a:rPr>
              <a:t>15</a:t>
            </a:r>
            <a:r>
              <a:rPr lang="zh-CN" altLang="en-US" sz="3200" dirty="0">
                <a:solidFill>
                  <a:schemeClr val="tx1">
                    <a:lumMod val="75000"/>
                    <a:lumOff val="25000"/>
                  </a:schemeClr>
                </a:solidFill>
                <a:cs typeface="+mn-ea"/>
                <a:sym typeface="+mn-lt"/>
              </a:rPr>
              <a:t>）以及甘特图</a:t>
            </a:r>
            <a:endParaRPr lang="zh-CN" altLang="en-US" sz="3200" dirty="0">
              <a:solidFill>
                <a:schemeClr val="tx1">
                  <a:lumMod val="75000"/>
                  <a:lumOff val="25000"/>
                </a:schemeClr>
              </a:solidFill>
              <a:cs typeface="+mn-ea"/>
              <a:sym typeface="+mn-lt"/>
            </a:endParaRPr>
          </a:p>
        </p:txBody>
      </p:sp>
      <p:cxnSp>
        <p:nvCxnSpPr>
          <p:cNvPr id="3" name="直接连接符 2"/>
          <p:cNvCxnSpPr/>
          <p:nvPr/>
        </p:nvCxnSpPr>
        <p:spPr>
          <a:xfrm>
            <a:off x="3907857" y="8396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3" name="对象 22">
            <a:hlinkClick r:id="" action="ppaction://ole?verb="/>
          </p:cNvPr>
          <p:cNvGraphicFramePr>
            <a:graphicFrameLocks noChangeAspect="1"/>
          </p:cNvGraphicFramePr>
          <p:nvPr/>
        </p:nvGraphicFramePr>
        <p:xfrm>
          <a:off x="10831830" y="130683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Package">
                  <p:embed/>
                </p:oleObj>
              </mc:Choice>
              <mc:Fallback>
                <p:oleObj name="" showAsIcon="1" r:id="rId1" imgW="971550" imgH="800100" progId="Package">
                  <p:embed/>
                  <p:pic>
                    <p:nvPicPr>
                      <p:cNvPr id="0" name="图片 1024"/>
                      <p:cNvPicPr/>
                      <p:nvPr/>
                    </p:nvPicPr>
                    <p:blipFill>
                      <a:blip r:embed="rId2"/>
                      <a:stretch>
                        <a:fillRect/>
                      </a:stretch>
                    </p:blipFill>
                    <p:spPr>
                      <a:xfrm>
                        <a:off x="10831830" y="130683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0831830" y="2106930"/>
          <a:ext cx="971550" cy="800100"/>
        </p:xfrm>
        <a:graphic>
          <a:graphicData uri="http://schemas.openxmlformats.org/presentationml/2006/ole">
            <mc:AlternateContent xmlns:mc="http://schemas.openxmlformats.org/markup-compatibility/2006">
              <mc:Choice xmlns:v="urn:schemas-microsoft-com:vml" Requires="v">
                <p:oleObj spid="_x0000_s2049" name="" showAsIcon="1" r:id="rId3" imgW="971550" imgH="800100" progId="Package">
                  <p:embed/>
                </p:oleObj>
              </mc:Choice>
              <mc:Fallback>
                <p:oleObj name="" showAsIcon="1" r:id="rId3" imgW="971550" imgH="800100" progId="Package">
                  <p:embed/>
                  <p:pic>
                    <p:nvPicPr>
                      <p:cNvPr id="0" name="图片 2048"/>
                      <p:cNvPicPr/>
                      <p:nvPr/>
                    </p:nvPicPr>
                    <p:blipFill>
                      <a:blip r:embed="rId4"/>
                      <a:stretch>
                        <a:fillRect/>
                      </a:stretch>
                    </p:blipFill>
                    <p:spPr>
                      <a:xfrm>
                        <a:off x="10831830" y="2106930"/>
                        <a:ext cx="971550" cy="8001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10831830" y="3028950"/>
          <a:ext cx="971550" cy="800100"/>
        </p:xfrm>
        <a:graphic>
          <a:graphicData uri="http://schemas.openxmlformats.org/presentationml/2006/ole">
            <mc:AlternateContent xmlns:mc="http://schemas.openxmlformats.org/markup-compatibility/2006">
              <mc:Choice xmlns:v="urn:schemas-microsoft-com:vml" Requires="v">
                <p:oleObj spid="_x0000_s2050" name="" showAsIcon="1" r:id="rId5" imgW="971550" imgH="800100" progId="Package">
                  <p:embed/>
                </p:oleObj>
              </mc:Choice>
              <mc:Fallback>
                <p:oleObj name="" showAsIcon="1" r:id="rId5" imgW="971550" imgH="800100" progId="Package">
                  <p:embed/>
                  <p:pic>
                    <p:nvPicPr>
                      <p:cNvPr id="0" name="图片 2049"/>
                      <p:cNvPicPr/>
                      <p:nvPr/>
                    </p:nvPicPr>
                    <p:blipFill>
                      <a:blip r:embed="rId6"/>
                      <a:stretch>
                        <a:fillRect/>
                      </a:stretch>
                    </p:blipFill>
                    <p:spPr>
                      <a:xfrm>
                        <a:off x="10831830" y="3028950"/>
                        <a:ext cx="971550" cy="800100"/>
                      </a:xfrm>
                      <a:prstGeom prst="rect">
                        <a:avLst/>
                      </a:prstGeom>
                    </p:spPr>
                  </p:pic>
                </p:oleObj>
              </mc:Fallback>
            </mc:AlternateContent>
          </a:graphicData>
        </a:graphic>
      </p:graphicFrame>
      <p:pic>
        <p:nvPicPr>
          <p:cNvPr id="7" name="图片 6"/>
          <p:cNvPicPr>
            <a:picLocks noChangeAspect="1"/>
          </p:cNvPicPr>
          <p:nvPr/>
        </p:nvPicPr>
        <p:blipFill>
          <a:blip r:embed="rId7"/>
          <a:srcRect l="23403" t="19151" r="20395" b="15679"/>
          <a:stretch>
            <a:fillRect/>
          </a:stretch>
        </p:blipFill>
        <p:spPr>
          <a:xfrm>
            <a:off x="2134870" y="942975"/>
            <a:ext cx="8590280" cy="56026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724785" y="488315"/>
            <a:ext cx="284099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小组工作流程</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853122" y="1188258"/>
            <a:ext cx="474980"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4449490"/>
            <a:ext cx="2264229" cy="1393371"/>
          </a:xfrm>
          <a:prstGeom prst="line">
            <a:avLst/>
          </a:prstGeom>
          <a:ln w="254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2264229" y="4362398"/>
            <a:ext cx="2481942" cy="87094"/>
          </a:xfrm>
          <a:prstGeom prst="line">
            <a:avLst/>
          </a:prstGeom>
          <a:ln w="254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746171" y="3346398"/>
            <a:ext cx="1465943" cy="1016000"/>
          </a:xfrm>
          <a:prstGeom prst="line">
            <a:avLst/>
          </a:prstGeom>
          <a:ln w="254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6212114" y="2824252"/>
            <a:ext cx="3091543" cy="522147"/>
          </a:xfrm>
          <a:prstGeom prst="line">
            <a:avLst/>
          </a:prstGeom>
          <a:ln w="254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9303657" y="1256345"/>
            <a:ext cx="2888343" cy="1567907"/>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240970" y="3748949"/>
            <a:ext cx="1611085" cy="439283"/>
          </a:xfrm>
          <a:prstGeom prst="rect">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0" name="矩形 9"/>
          <p:cNvSpPr/>
          <p:nvPr/>
        </p:nvSpPr>
        <p:spPr>
          <a:xfrm>
            <a:off x="4542972" y="4574316"/>
            <a:ext cx="1611085" cy="439283"/>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1" name="矩形 10"/>
          <p:cNvSpPr/>
          <p:nvPr/>
        </p:nvSpPr>
        <p:spPr>
          <a:xfrm>
            <a:off x="5304971" y="2685032"/>
            <a:ext cx="1611085" cy="439283"/>
          </a:xfrm>
          <a:prstGeom prst="rect">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矩形 11"/>
          <p:cNvSpPr/>
          <p:nvPr/>
        </p:nvSpPr>
        <p:spPr>
          <a:xfrm>
            <a:off x="8356600" y="1909444"/>
            <a:ext cx="1611085" cy="439283"/>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3" name="文本框 12"/>
          <p:cNvSpPr txBox="1"/>
          <p:nvPr/>
        </p:nvSpPr>
        <p:spPr>
          <a:xfrm>
            <a:off x="1367969" y="3779362"/>
            <a:ext cx="1357086" cy="398780"/>
          </a:xfrm>
          <a:prstGeom prst="rect">
            <a:avLst/>
          </a:prstGeom>
          <a:noFill/>
        </p:spPr>
        <p:txBody>
          <a:bodyPr wrap="square" rtlCol="0">
            <a:spAutoFit/>
          </a:bodyPr>
          <a:lstStyle/>
          <a:p>
            <a:pPr algn="ctr"/>
            <a:r>
              <a:rPr lang="zh-CN" sz="2000" b="1" dirty="0">
                <a:solidFill>
                  <a:schemeClr val="bg1"/>
                </a:solidFill>
                <a:cs typeface="+mn-ea"/>
                <a:sym typeface="+mn-lt"/>
              </a:rPr>
              <a:t>分配任务</a:t>
            </a:r>
            <a:endParaRPr lang="zh-CN" sz="2000" b="1" dirty="0">
              <a:solidFill>
                <a:schemeClr val="bg1"/>
              </a:solidFill>
              <a:cs typeface="+mn-ea"/>
              <a:sym typeface="+mn-lt"/>
            </a:endParaRPr>
          </a:p>
        </p:txBody>
      </p:sp>
      <p:sp>
        <p:nvSpPr>
          <p:cNvPr id="14" name="文本框 13"/>
          <p:cNvSpPr txBox="1"/>
          <p:nvPr/>
        </p:nvSpPr>
        <p:spPr>
          <a:xfrm>
            <a:off x="4611914" y="4609291"/>
            <a:ext cx="1473200" cy="398780"/>
          </a:xfrm>
          <a:prstGeom prst="rect">
            <a:avLst/>
          </a:prstGeom>
          <a:noFill/>
        </p:spPr>
        <p:txBody>
          <a:bodyPr wrap="square" rtlCol="0">
            <a:spAutoFit/>
          </a:bodyPr>
          <a:lstStyle/>
          <a:p>
            <a:pPr algn="ctr"/>
            <a:r>
              <a:rPr lang="zh-CN" sz="2000" b="1" dirty="0">
                <a:solidFill>
                  <a:schemeClr val="bg1"/>
                </a:solidFill>
                <a:cs typeface="+mn-ea"/>
                <a:sym typeface="+mn-lt"/>
              </a:rPr>
              <a:t>协同完成</a:t>
            </a:r>
            <a:endParaRPr lang="zh-CN" sz="2000" b="1" dirty="0">
              <a:solidFill>
                <a:schemeClr val="bg1"/>
              </a:solidFill>
              <a:cs typeface="+mn-ea"/>
              <a:sym typeface="+mn-lt"/>
            </a:endParaRPr>
          </a:p>
        </p:txBody>
      </p:sp>
      <p:sp>
        <p:nvSpPr>
          <p:cNvPr id="15" name="文本框 14"/>
          <p:cNvSpPr txBox="1"/>
          <p:nvPr/>
        </p:nvSpPr>
        <p:spPr>
          <a:xfrm>
            <a:off x="5431970" y="2715803"/>
            <a:ext cx="1357086" cy="398780"/>
          </a:xfrm>
          <a:prstGeom prst="rect">
            <a:avLst/>
          </a:prstGeom>
          <a:noFill/>
        </p:spPr>
        <p:txBody>
          <a:bodyPr wrap="square" rtlCol="0">
            <a:spAutoFit/>
          </a:bodyPr>
          <a:lstStyle/>
          <a:p>
            <a:pPr algn="ctr"/>
            <a:r>
              <a:rPr lang="zh-CN" sz="2000" b="1" dirty="0">
                <a:solidFill>
                  <a:schemeClr val="bg1"/>
                </a:solidFill>
                <a:cs typeface="+mn-ea"/>
                <a:sym typeface="+mn-lt"/>
              </a:rPr>
              <a:t>开会讨论</a:t>
            </a:r>
            <a:endParaRPr lang="zh-CN" sz="2000" b="1" dirty="0">
              <a:solidFill>
                <a:schemeClr val="bg1"/>
              </a:solidFill>
              <a:cs typeface="+mn-ea"/>
              <a:sym typeface="+mn-lt"/>
            </a:endParaRPr>
          </a:p>
        </p:txBody>
      </p:sp>
      <p:sp>
        <p:nvSpPr>
          <p:cNvPr id="16" name="文本框 15"/>
          <p:cNvSpPr txBox="1"/>
          <p:nvPr/>
        </p:nvSpPr>
        <p:spPr>
          <a:xfrm>
            <a:off x="8458201" y="1945921"/>
            <a:ext cx="1407883" cy="398780"/>
          </a:xfrm>
          <a:prstGeom prst="rect">
            <a:avLst/>
          </a:prstGeom>
          <a:noFill/>
        </p:spPr>
        <p:txBody>
          <a:bodyPr wrap="square" rtlCol="0">
            <a:spAutoFit/>
          </a:bodyPr>
          <a:lstStyle/>
          <a:p>
            <a:pPr algn="ctr"/>
            <a:r>
              <a:rPr lang="zh-CN" altLang="en-US" sz="2000" b="1" dirty="0">
                <a:solidFill>
                  <a:schemeClr val="bg1"/>
                </a:solidFill>
                <a:cs typeface="+mn-ea"/>
                <a:sym typeface="+mn-lt"/>
              </a:rPr>
              <a:t>资源整合</a:t>
            </a:r>
            <a:endParaRPr lang="zh-CN" altLang="en-US" sz="2000" b="1" dirty="0">
              <a:solidFill>
                <a:schemeClr val="bg1"/>
              </a:solidFill>
              <a:cs typeface="+mn-ea"/>
              <a:sym typeface="+mn-lt"/>
            </a:endParaRPr>
          </a:p>
        </p:txBody>
      </p:sp>
      <p:sp>
        <p:nvSpPr>
          <p:cNvPr id="17" name="文本框 16"/>
          <p:cNvSpPr txBox="1"/>
          <p:nvPr/>
        </p:nvSpPr>
        <p:spPr>
          <a:xfrm>
            <a:off x="497874" y="2715923"/>
            <a:ext cx="3320846" cy="922020"/>
          </a:xfrm>
          <a:prstGeom prst="rect">
            <a:avLst/>
          </a:prstGeom>
          <a:noFill/>
        </p:spPr>
        <p:txBody>
          <a:bodyPr wrap="square" rtlCol="0">
            <a:spAutoFit/>
          </a:bodyPr>
          <a:lstStyle/>
          <a:p>
            <a:pPr algn="l"/>
            <a:r>
              <a:rPr lang="zh-CN" dirty="0">
                <a:solidFill>
                  <a:schemeClr val="tx1">
                    <a:lumMod val="75000"/>
                    <a:lumOff val="25000"/>
                  </a:schemeClr>
                </a:solidFill>
                <a:cs typeface="+mn-ea"/>
                <a:sym typeface="+mn-lt"/>
              </a:rPr>
              <a:t>组长明确每个阶段里程碑任务，细分小任务并分配给组员，根据小组总分工设置负责人。</a:t>
            </a:r>
            <a:endParaRPr lang="zh-CN" dirty="0">
              <a:solidFill>
                <a:schemeClr val="tx1">
                  <a:lumMod val="75000"/>
                  <a:lumOff val="25000"/>
                </a:schemeClr>
              </a:solidFill>
              <a:cs typeface="+mn-ea"/>
              <a:sym typeface="+mn-lt"/>
            </a:endParaRPr>
          </a:p>
        </p:txBody>
      </p:sp>
      <p:sp>
        <p:nvSpPr>
          <p:cNvPr id="21" name="文本框 20"/>
          <p:cNvSpPr txBox="1"/>
          <p:nvPr/>
        </p:nvSpPr>
        <p:spPr>
          <a:xfrm>
            <a:off x="4167382" y="1410049"/>
            <a:ext cx="3857872" cy="1076325"/>
          </a:xfrm>
          <a:prstGeom prst="rect">
            <a:avLst/>
          </a:prstGeom>
          <a:noFill/>
        </p:spPr>
        <p:txBody>
          <a:bodyPr wrap="square" rtlCol="0">
            <a:spAutoFit/>
          </a:bodyPr>
          <a:lstStyle/>
          <a:p>
            <a:pPr algn="l"/>
            <a:r>
              <a:rPr lang="zh-CN" sz="1600" dirty="0">
                <a:solidFill>
                  <a:schemeClr val="tx1">
                    <a:lumMod val="75000"/>
                    <a:lumOff val="25000"/>
                  </a:schemeClr>
                </a:solidFill>
                <a:cs typeface="+mn-ea"/>
                <a:sym typeface="+mn-lt"/>
              </a:rPr>
              <a:t>召开小组会议，组员对自己的工作进度进行汇报，对初步完成的任务进行讨论并修订。对每次会议进行记录，对修订后的内容使用配置管理工具进行迭代。</a:t>
            </a:r>
            <a:endParaRPr lang="en-US" altLang="zh-CN" sz="1600" dirty="0">
              <a:solidFill>
                <a:schemeClr val="tx1">
                  <a:lumMod val="75000"/>
                  <a:lumOff val="25000"/>
                </a:schemeClr>
              </a:solidFill>
              <a:cs typeface="+mn-ea"/>
              <a:sym typeface="+mn-lt"/>
            </a:endParaRPr>
          </a:p>
        </p:txBody>
      </p:sp>
      <p:sp>
        <p:nvSpPr>
          <p:cNvPr id="22" name="文本框 21"/>
          <p:cNvSpPr txBox="1"/>
          <p:nvPr/>
        </p:nvSpPr>
        <p:spPr>
          <a:xfrm>
            <a:off x="8293825" y="3256228"/>
            <a:ext cx="3393109" cy="922020"/>
          </a:xfrm>
          <a:prstGeom prst="rect">
            <a:avLst/>
          </a:prstGeom>
          <a:noFill/>
        </p:spPr>
        <p:txBody>
          <a:bodyPr wrap="square" rtlCol="0">
            <a:spAutoFit/>
          </a:bodyPr>
          <a:lstStyle/>
          <a:p>
            <a:pPr algn="l"/>
            <a:r>
              <a:rPr lang="zh-CN" altLang="en-US" dirty="0">
                <a:solidFill>
                  <a:schemeClr val="tx1">
                    <a:lumMod val="75000"/>
                    <a:lumOff val="25000"/>
                  </a:schemeClr>
                </a:solidFill>
                <a:cs typeface="+mn-ea"/>
                <a:sym typeface="+mn-lt"/>
              </a:rPr>
              <a:t>经过数轮完善，组长将所有资源进行整合，达到该里程碑阶段要求完成的任务目的。</a:t>
            </a:r>
            <a:endParaRPr lang="zh-CN" altLang="en-US" dirty="0">
              <a:solidFill>
                <a:schemeClr val="tx1">
                  <a:lumMod val="75000"/>
                  <a:lumOff val="25000"/>
                </a:schemeClr>
              </a:solidFill>
              <a:cs typeface="+mn-ea"/>
              <a:sym typeface="+mn-lt"/>
            </a:endParaRPr>
          </a:p>
        </p:txBody>
      </p:sp>
      <p:cxnSp>
        <p:nvCxnSpPr>
          <p:cNvPr id="3" name="肘形连接符 2"/>
          <p:cNvCxnSpPr>
            <a:stCxn id="11" idx="3"/>
            <a:endCxn id="10" idx="3"/>
          </p:cNvCxnSpPr>
          <p:nvPr/>
        </p:nvCxnSpPr>
        <p:spPr>
          <a:xfrm flipH="1">
            <a:off x="6153785" y="2904490"/>
            <a:ext cx="762000" cy="1889760"/>
          </a:xfrm>
          <a:prstGeom prst="bentConnector3">
            <a:avLst>
              <a:gd name="adj1" fmla="val -63333"/>
            </a:avLst>
          </a:prstGeom>
          <a:ln>
            <a:tailEnd type="arrow" w="med" len="med"/>
          </a:ln>
        </p:spPr>
        <p:style>
          <a:lnRef idx="3">
            <a:schemeClr val="dk1"/>
          </a:lnRef>
          <a:fillRef idx="0">
            <a:schemeClr val="dk1"/>
          </a:fillRef>
          <a:effectRef idx="2">
            <a:schemeClr val="dk1"/>
          </a:effectRef>
          <a:fontRef idx="minor">
            <a:schemeClr val="tx1"/>
          </a:fontRef>
        </p:style>
      </p:cxnSp>
      <p:sp>
        <p:nvSpPr>
          <p:cNvPr id="23" name="文本框 22"/>
          <p:cNvSpPr txBox="1"/>
          <p:nvPr/>
        </p:nvSpPr>
        <p:spPr>
          <a:xfrm>
            <a:off x="4166904" y="5194963"/>
            <a:ext cx="3320846" cy="1076325"/>
          </a:xfrm>
          <a:prstGeom prst="rect">
            <a:avLst/>
          </a:prstGeom>
          <a:noFill/>
        </p:spPr>
        <p:txBody>
          <a:bodyPr wrap="square" rtlCol="0">
            <a:spAutoFit/>
          </a:bodyPr>
          <a:p>
            <a:pPr algn="l"/>
            <a:r>
              <a:rPr lang="zh-CN" sz="1600" dirty="0">
                <a:solidFill>
                  <a:schemeClr val="tx1">
                    <a:lumMod val="75000"/>
                    <a:lumOff val="25000"/>
                  </a:schemeClr>
                </a:solidFill>
                <a:cs typeface="+mn-ea"/>
                <a:sym typeface="+mn-lt"/>
              </a:rPr>
              <a:t>负责人根据其他组员的工作进度，不断调整自己负责的任务目标。对于具有前置任务条件的任务，各个任务负责人互相协调，协同完成。</a:t>
            </a:r>
            <a:endParaRPr lang="zh-CN" sz="1600" dirty="0">
              <a:solidFill>
                <a:schemeClr val="tx1">
                  <a:lumMod val="75000"/>
                  <a:lumOff val="25000"/>
                </a:schemeClr>
              </a:solidFill>
              <a:cs typeface="+mn-ea"/>
              <a:sym typeface="+mn-lt"/>
            </a:endParaRPr>
          </a:p>
        </p:txBody>
      </p:sp>
      <p:cxnSp>
        <p:nvCxnSpPr>
          <p:cNvPr id="24" name="肘形连接符 23"/>
          <p:cNvCxnSpPr>
            <a:stCxn id="10" idx="1"/>
            <a:endCxn id="11" idx="1"/>
          </p:cNvCxnSpPr>
          <p:nvPr/>
        </p:nvCxnSpPr>
        <p:spPr>
          <a:xfrm rot="10800000" flipH="1">
            <a:off x="4542790" y="2904490"/>
            <a:ext cx="762000" cy="1889760"/>
          </a:xfrm>
          <a:prstGeom prst="bentConnector3">
            <a:avLst>
              <a:gd name="adj1" fmla="val -31250"/>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3" grpId="0"/>
      <p:bldP spid="23" grpId="1"/>
      <p:bldP spid="21" grpId="0"/>
      <p:bldP spid="21" grpId="1"/>
      <p:bldP spid="22" grpId="0"/>
      <p:bldP spid="2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79520" y="157480"/>
            <a:ext cx="6816725"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项目详细进度计划（</a:t>
            </a:r>
            <a:r>
              <a:rPr lang="en-US" altLang="zh-CN" sz="3200" dirty="0">
                <a:solidFill>
                  <a:schemeClr val="tx1">
                    <a:lumMod val="75000"/>
                    <a:lumOff val="25000"/>
                  </a:schemeClr>
                </a:solidFill>
                <a:cs typeface="+mn-ea"/>
                <a:sym typeface="+mn-lt"/>
              </a:rPr>
              <a:t>71</a:t>
            </a:r>
            <a:r>
              <a:rPr lang="zh-CN" altLang="en-US" sz="3200" dirty="0">
                <a:solidFill>
                  <a:schemeClr val="tx1">
                    <a:lumMod val="75000"/>
                    <a:lumOff val="25000"/>
                  </a:schemeClr>
                </a:solidFill>
                <a:cs typeface="+mn-ea"/>
                <a:sym typeface="+mn-lt"/>
              </a:rPr>
              <a:t>）以及甘特图</a:t>
            </a:r>
            <a:endParaRPr lang="zh-CN" altLang="en-US" sz="3200" dirty="0">
              <a:solidFill>
                <a:schemeClr val="tx1">
                  <a:lumMod val="75000"/>
                  <a:lumOff val="25000"/>
                </a:schemeClr>
              </a:solidFill>
              <a:cs typeface="+mn-ea"/>
              <a:sym typeface="+mn-lt"/>
            </a:endParaRPr>
          </a:p>
        </p:txBody>
      </p:sp>
      <p:cxnSp>
        <p:nvCxnSpPr>
          <p:cNvPr id="3" name="直接连接符 2"/>
          <p:cNvCxnSpPr/>
          <p:nvPr/>
        </p:nvCxnSpPr>
        <p:spPr>
          <a:xfrm>
            <a:off x="3907857" y="8396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3" name="对象 22">
            <a:hlinkClick r:id="" action="ppaction://ole?verb="/>
          </p:cNvPr>
          <p:cNvGraphicFramePr>
            <a:graphicFrameLocks noChangeAspect="1"/>
          </p:cNvGraphicFramePr>
          <p:nvPr/>
        </p:nvGraphicFramePr>
        <p:xfrm>
          <a:off x="10831830" y="130683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Package">
                  <p:embed/>
                </p:oleObj>
              </mc:Choice>
              <mc:Fallback>
                <p:oleObj name="" showAsIcon="1" r:id="rId1" imgW="971550" imgH="800100" progId="Package">
                  <p:embed/>
                  <p:pic>
                    <p:nvPicPr>
                      <p:cNvPr id="0" name="图片 1024"/>
                      <p:cNvPicPr/>
                      <p:nvPr/>
                    </p:nvPicPr>
                    <p:blipFill>
                      <a:blip r:embed="rId2"/>
                      <a:stretch>
                        <a:fillRect/>
                      </a:stretch>
                    </p:blipFill>
                    <p:spPr>
                      <a:xfrm>
                        <a:off x="10831830" y="130683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0831830" y="2106930"/>
          <a:ext cx="971550" cy="800100"/>
        </p:xfrm>
        <a:graphic>
          <a:graphicData uri="http://schemas.openxmlformats.org/presentationml/2006/ole">
            <mc:AlternateContent xmlns:mc="http://schemas.openxmlformats.org/markup-compatibility/2006">
              <mc:Choice xmlns:v="urn:schemas-microsoft-com:vml" Requires="v">
                <p:oleObj spid="_x0000_s2049" name="" showAsIcon="1" r:id="rId3" imgW="971550" imgH="800100" progId="Package">
                  <p:embed/>
                </p:oleObj>
              </mc:Choice>
              <mc:Fallback>
                <p:oleObj name="" showAsIcon="1" r:id="rId3" imgW="971550" imgH="800100" progId="Package">
                  <p:embed/>
                  <p:pic>
                    <p:nvPicPr>
                      <p:cNvPr id="0" name="图片 2048"/>
                      <p:cNvPicPr/>
                      <p:nvPr/>
                    </p:nvPicPr>
                    <p:blipFill>
                      <a:blip r:embed="rId4"/>
                      <a:stretch>
                        <a:fillRect/>
                      </a:stretch>
                    </p:blipFill>
                    <p:spPr>
                      <a:xfrm>
                        <a:off x="10831830" y="2106930"/>
                        <a:ext cx="971550" cy="8001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10831830" y="3028950"/>
          <a:ext cx="971550" cy="800100"/>
        </p:xfrm>
        <a:graphic>
          <a:graphicData uri="http://schemas.openxmlformats.org/presentationml/2006/ole">
            <mc:AlternateContent xmlns:mc="http://schemas.openxmlformats.org/markup-compatibility/2006">
              <mc:Choice xmlns:v="urn:schemas-microsoft-com:vml" Requires="v">
                <p:oleObj spid="_x0000_s2050" name="" showAsIcon="1" r:id="rId5" imgW="971550" imgH="800100" progId="Package">
                  <p:embed/>
                </p:oleObj>
              </mc:Choice>
              <mc:Fallback>
                <p:oleObj name="" showAsIcon="1" r:id="rId5" imgW="971550" imgH="800100" progId="Package">
                  <p:embed/>
                  <p:pic>
                    <p:nvPicPr>
                      <p:cNvPr id="0" name="图片 2049"/>
                      <p:cNvPicPr/>
                      <p:nvPr/>
                    </p:nvPicPr>
                    <p:blipFill>
                      <a:blip r:embed="rId6"/>
                      <a:stretch>
                        <a:fillRect/>
                      </a:stretch>
                    </p:blipFill>
                    <p:spPr>
                      <a:xfrm>
                        <a:off x="10831830" y="3028950"/>
                        <a:ext cx="971550" cy="800100"/>
                      </a:xfrm>
                      <a:prstGeom prst="rect">
                        <a:avLst/>
                      </a:prstGeom>
                    </p:spPr>
                  </p:pic>
                </p:oleObj>
              </mc:Fallback>
            </mc:AlternateContent>
          </a:graphicData>
        </a:graphic>
      </p:graphicFrame>
      <p:pic>
        <p:nvPicPr>
          <p:cNvPr id="6" name="图片 5"/>
          <p:cNvPicPr>
            <a:picLocks noChangeAspect="1"/>
          </p:cNvPicPr>
          <p:nvPr/>
        </p:nvPicPr>
        <p:blipFill>
          <a:blip r:embed="rId7"/>
          <a:srcRect l="23537" t="19082" r="20265" b="13935"/>
          <a:stretch>
            <a:fillRect/>
          </a:stretch>
        </p:blipFill>
        <p:spPr>
          <a:xfrm>
            <a:off x="2052955" y="936625"/>
            <a:ext cx="8778875" cy="58858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WBS"/>
          <p:cNvPicPr>
            <a:picLocks noChangeAspect="1"/>
          </p:cNvPicPr>
          <p:nvPr/>
        </p:nvPicPr>
        <p:blipFill>
          <a:blip r:embed="rId1"/>
          <a:stretch>
            <a:fillRect/>
          </a:stretch>
        </p:blipFill>
        <p:spPr>
          <a:xfrm>
            <a:off x="-255905" y="1071245"/>
            <a:ext cx="12533630" cy="5194935"/>
          </a:xfrm>
          <a:prstGeom prst="rect">
            <a:avLst/>
          </a:prstGeom>
        </p:spPr>
      </p:pic>
      <p:sp>
        <p:nvSpPr>
          <p:cNvPr id="2" name="文本框 1"/>
          <p:cNvSpPr txBox="1"/>
          <p:nvPr/>
        </p:nvSpPr>
        <p:spPr>
          <a:xfrm>
            <a:off x="2709545" y="166370"/>
            <a:ext cx="9482455"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WBS：工作分解结构（Work Breakdown Structure）</a:t>
            </a:r>
            <a:endParaRPr lang="zh-CN" altLang="en-US" sz="3200" dirty="0">
              <a:solidFill>
                <a:schemeClr val="tx1">
                  <a:lumMod val="75000"/>
                  <a:lumOff val="25000"/>
                </a:schemeClr>
              </a:solidFill>
              <a:cs typeface="+mn-ea"/>
              <a:sym typeface="+mn-lt"/>
            </a:endParaRPr>
          </a:p>
        </p:txBody>
      </p:sp>
      <p:cxnSp>
        <p:nvCxnSpPr>
          <p:cNvPr id="3" name="直接连接符 2"/>
          <p:cNvCxnSpPr/>
          <p:nvPr/>
        </p:nvCxnSpPr>
        <p:spPr>
          <a:xfrm>
            <a:off x="3907857" y="8396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项目预算</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494982" y="159719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4</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527" y="2788920"/>
            <a:ext cx="4569593"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参考资料</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58356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参考资料的意义在于，指出该部分内容的来源/出处，从而保障这段内容是客观真实的。</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右箭头 21"/>
          <p:cNvSpPr/>
          <p:nvPr/>
        </p:nvSpPr>
        <p:spPr>
          <a:xfrm>
            <a:off x="6247539" y="797560"/>
            <a:ext cx="2003016" cy="2682240"/>
          </a:xfrm>
          <a:prstGeom prst="bentArrow">
            <a:avLst>
              <a:gd name="adj1" fmla="val 10114"/>
              <a:gd name="adj2" fmla="val 8376"/>
              <a:gd name="adj3" fmla="val 18465"/>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cs typeface="+mn-ea"/>
              <a:sym typeface="+mn-lt"/>
            </a:endParaRPr>
          </a:p>
        </p:txBody>
      </p:sp>
      <p:sp>
        <p:nvSpPr>
          <p:cNvPr id="21" name="圆角右箭头 20"/>
          <p:cNvSpPr/>
          <p:nvPr/>
        </p:nvSpPr>
        <p:spPr>
          <a:xfrm>
            <a:off x="6232791" y="2030730"/>
            <a:ext cx="1791744" cy="3025140"/>
          </a:xfrm>
          <a:prstGeom prst="bentArrow">
            <a:avLst>
              <a:gd name="adj1" fmla="val 13168"/>
              <a:gd name="adj2" fmla="val 9259"/>
              <a:gd name="adj3" fmla="val 20732"/>
              <a:gd name="adj4" fmla="val 43750"/>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cs typeface="+mn-ea"/>
              <a:sym typeface="+mn-lt"/>
            </a:endParaRPr>
          </a:p>
        </p:txBody>
      </p:sp>
      <p:sp>
        <p:nvSpPr>
          <p:cNvPr id="2" name="圆角右箭头 1"/>
          <p:cNvSpPr/>
          <p:nvPr/>
        </p:nvSpPr>
        <p:spPr>
          <a:xfrm flipH="1">
            <a:off x="4486132" y="2848610"/>
            <a:ext cx="1974624" cy="2849880"/>
          </a:xfrm>
          <a:prstGeom prst="bentArrow">
            <a:avLst>
              <a:gd name="adj1" fmla="val 12512"/>
              <a:gd name="adj2" fmla="val 9892"/>
              <a:gd name="adj3" fmla="val 17062"/>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cs typeface="+mn-ea"/>
              <a:sym typeface="+mn-lt"/>
            </a:endParaRPr>
          </a:p>
        </p:txBody>
      </p:sp>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参考资料</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494982" y="159719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圆角右箭头 3"/>
          <p:cNvSpPr/>
          <p:nvPr/>
        </p:nvSpPr>
        <p:spPr>
          <a:xfrm>
            <a:off x="6247539" y="3135630"/>
            <a:ext cx="2003016" cy="2682240"/>
          </a:xfrm>
          <a:prstGeom prst="bentArrow">
            <a:avLst>
              <a:gd name="adj1" fmla="val 10114"/>
              <a:gd name="adj2" fmla="val 8376"/>
              <a:gd name="adj3" fmla="val 18465"/>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5" name="圆角右箭头 4"/>
          <p:cNvSpPr/>
          <p:nvPr/>
        </p:nvSpPr>
        <p:spPr>
          <a:xfrm>
            <a:off x="6232791" y="4857750"/>
            <a:ext cx="1791744" cy="3025140"/>
          </a:xfrm>
          <a:prstGeom prst="bentArrow">
            <a:avLst>
              <a:gd name="adj1" fmla="val 13168"/>
              <a:gd name="adj2" fmla="val 9259"/>
              <a:gd name="adj3" fmla="val 20732"/>
              <a:gd name="adj4" fmla="val 43750"/>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6" name="圆角右箭头 5"/>
          <p:cNvSpPr/>
          <p:nvPr/>
        </p:nvSpPr>
        <p:spPr>
          <a:xfrm flipH="1">
            <a:off x="4227195" y="3871595"/>
            <a:ext cx="2225040" cy="2575560"/>
          </a:xfrm>
          <a:prstGeom prst="bentArrow">
            <a:avLst>
              <a:gd name="adj1" fmla="val 10048"/>
              <a:gd name="adj2" fmla="val 8262"/>
              <a:gd name="adj3" fmla="val 17780"/>
              <a:gd name="adj4" fmla="val 43750"/>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7" name="圆角右箭头 6"/>
          <p:cNvSpPr/>
          <p:nvPr/>
        </p:nvSpPr>
        <p:spPr>
          <a:xfrm flipH="1">
            <a:off x="4486132" y="5121275"/>
            <a:ext cx="1974624" cy="2849880"/>
          </a:xfrm>
          <a:prstGeom prst="bentArrow">
            <a:avLst>
              <a:gd name="adj1" fmla="val 12512"/>
              <a:gd name="adj2" fmla="val 9892"/>
              <a:gd name="adj3" fmla="val 17062"/>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8" name="文本框 7"/>
          <p:cNvSpPr txBox="1"/>
          <p:nvPr/>
        </p:nvSpPr>
        <p:spPr>
          <a:xfrm>
            <a:off x="224155" y="2661920"/>
            <a:ext cx="4262120" cy="337185"/>
          </a:xfrm>
          <a:prstGeom prst="rect">
            <a:avLst/>
          </a:prstGeom>
          <a:noFill/>
        </p:spPr>
        <p:txBody>
          <a:bodyPr wrap="square" rtlCol="0">
            <a:spAutoFit/>
          </a:bodyPr>
          <a:lstStyle/>
          <a:p>
            <a:pPr algn="l"/>
            <a:r>
              <a:rPr lang="en-US" altLang="zh-CN" sz="1600" dirty="0">
                <a:solidFill>
                  <a:schemeClr val="tx1">
                    <a:lumMod val="75000"/>
                    <a:lumOff val="25000"/>
                  </a:schemeClr>
                </a:solidFill>
                <a:cs typeface="+mn-ea"/>
                <a:sym typeface="+mn-lt"/>
              </a:rPr>
              <a:t>[1] 2020上半年度中国数字音乐市场研究报告 </a:t>
            </a:r>
            <a:endParaRPr lang="en-US" altLang="zh-CN" sz="1600" dirty="0">
              <a:solidFill>
                <a:schemeClr val="tx1">
                  <a:lumMod val="75000"/>
                  <a:lumOff val="25000"/>
                </a:schemeClr>
              </a:solidFill>
              <a:cs typeface="+mn-ea"/>
              <a:sym typeface="+mn-lt"/>
            </a:endParaRPr>
          </a:p>
        </p:txBody>
      </p:sp>
      <p:sp>
        <p:nvSpPr>
          <p:cNvPr id="9" name="文本框 8"/>
          <p:cNvSpPr txBox="1"/>
          <p:nvPr/>
        </p:nvSpPr>
        <p:spPr>
          <a:xfrm>
            <a:off x="207645" y="2999105"/>
            <a:ext cx="4019550" cy="306705"/>
          </a:xfrm>
          <a:prstGeom prst="rect">
            <a:avLst/>
          </a:prstGeom>
          <a:noFill/>
        </p:spPr>
        <p:txBody>
          <a:bodyPr wrap="square" rtlCol="0">
            <a:spAutoFit/>
          </a:bodyPr>
          <a:lstStyle/>
          <a:p>
            <a:pPr algn="l"/>
            <a:r>
              <a:rPr lang="zh-CN" altLang="en-US" sz="1400" dirty="0">
                <a:solidFill>
                  <a:schemeClr val="tx1">
                    <a:lumMod val="65000"/>
                    <a:lumOff val="35000"/>
                  </a:schemeClr>
                </a:solidFill>
                <a:cs typeface="+mn-ea"/>
                <a:sym typeface="+mn-lt"/>
              </a:rPr>
              <a:t>https://new.qq.com/rain/a/20200921A0G4VI00</a:t>
            </a:r>
            <a:endParaRPr lang="zh-CN" altLang="en-US" sz="1400" dirty="0">
              <a:solidFill>
                <a:schemeClr val="tx1">
                  <a:lumMod val="65000"/>
                  <a:lumOff val="35000"/>
                </a:schemeClr>
              </a:solidFill>
              <a:cs typeface="+mn-ea"/>
              <a:sym typeface="+mn-lt"/>
            </a:endParaRPr>
          </a:p>
        </p:txBody>
      </p:sp>
      <p:sp>
        <p:nvSpPr>
          <p:cNvPr id="3" name="文本框 2"/>
          <p:cNvSpPr txBox="1"/>
          <p:nvPr/>
        </p:nvSpPr>
        <p:spPr>
          <a:xfrm>
            <a:off x="224155" y="3785870"/>
            <a:ext cx="400240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[2] FreeMusic</a:t>
            </a:r>
            <a:r>
              <a:rPr lang="zh-CN" altLang="en-US" sz="1600" dirty="0">
                <a:solidFill>
                  <a:schemeClr val="tx1">
                    <a:lumMod val="75000"/>
                    <a:lumOff val="25000"/>
                  </a:schemeClr>
                </a:solidFill>
                <a:cs typeface="+mn-ea"/>
                <a:sym typeface="+mn-lt"/>
              </a:rPr>
              <a:t>实现集各大音乐</a:t>
            </a:r>
            <a:r>
              <a:rPr lang="en-US" altLang="zh-CN" sz="1600" dirty="0">
                <a:solidFill>
                  <a:schemeClr val="tx1">
                    <a:lumMod val="75000"/>
                    <a:lumOff val="25000"/>
                  </a:schemeClr>
                </a:solidFill>
                <a:cs typeface="+mn-ea"/>
                <a:sym typeface="+mn-lt"/>
              </a:rPr>
              <a:t>API</a:t>
            </a:r>
            <a:r>
              <a:rPr lang="zh-CN" altLang="en-US" sz="1600" dirty="0">
                <a:solidFill>
                  <a:schemeClr val="tx1">
                    <a:lumMod val="75000"/>
                    <a:lumOff val="25000"/>
                  </a:schemeClr>
                </a:solidFill>
                <a:cs typeface="+mn-ea"/>
                <a:sym typeface="+mn-lt"/>
              </a:rPr>
              <a:t>为一体</a:t>
            </a:r>
            <a:r>
              <a:rPr lang="en-US" altLang="zh-CN" sz="1600" dirty="0">
                <a:solidFill>
                  <a:schemeClr val="tx1">
                    <a:lumMod val="75000"/>
                    <a:lumOff val="25000"/>
                  </a:schemeClr>
                </a:solidFill>
                <a:cs typeface="+mn-ea"/>
                <a:sym typeface="+mn-lt"/>
              </a:rPr>
              <a:t> </a:t>
            </a:r>
            <a:endParaRPr lang="en-US" altLang="zh-CN" sz="1600" dirty="0">
              <a:solidFill>
                <a:schemeClr val="tx1">
                  <a:lumMod val="75000"/>
                  <a:lumOff val="25000"/>
                </a:schemeClr>
              </a:solidFill>
              <a:cs typeface="+mn-ea"/>
              <a:sym typeface="+mn-lt"/>
            </a:endParaRPr>
          </a:p>
        </p:txBody>
      </p:sp>
      <p:sp>
        <p:nvSpPr>
          <p:cNvPr id="16" name="文本框 15"/>
          <p:cNvSpPr txBox="1"/>
          <p:nvPr/>
        </p:nvSpPr>
        <p:spPr>
          <a:xfrm>
            <a:off x="224155" y="4123055"/>
            <a:ext cx="4003675" cy="521970"/>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https://blog.csdn.net/a496401006/article/details/103903131</a:t>
            </a:r>
            <a:endParaRPr lang="zh-CN" altLang="en-US" sz="1400" dirty="0">
              <a:solidFill>
                <a:schemeClr val="tx1">
                  <a:lumMod val="65000"/>
                  <a:lumOff val="35000"/>
                </a:schemeClr>
              </a:solidFill>
              <a:cs typeface="+mn-ea"/>
              <a:sym typeface="+mn-lt"/>
            </a:endParaRPr>
          </a:p>
        </p:txBody>
      </p:sp>
      <p:sp>
        <p:nvSpPr>
          <p:cNvPr id="17" name="文本框 16"/>
          <p:cNvSpPr txBox="1"/>
          <p:nvPr/>
        </p:nvSpPr>
        <p:spPr>
          <a:xfrm>
            <a:off x="207645" y="5055870"/>
            <a:ext cx="402018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[3] 倒带app</a:t>
            </a:r>
            <a:r>
              <a:rPr lang="zh-CN" altLang="en-US" sz="1600" dirty="0">
                <a:solidFill>
                  <a:schemeClr val="tx1">
                    <a:lumMod val="75000"/>
                    <a:lumOff val="25000"/>
                  </a:schemeClr>
                </a:solidFill>
                <a:cs typeface="+mn-ea"/>
                <a:sym typeface="+mn-lt"/>
              </a:rPr>
              <a:t>个人开发主页</a:t>
            </a:r>
            <a:endParaRPr lang="zh-CN" altLang="en-US" sz="1600" dirty="0">
              <a:solidFill>
                <a:schemeClr val="tx1">
                  <a:lumMod val="75000"/>
                  <a:lumOff val="25000"/>
                </a:schemeClr>
              </a:solidFill>
              <a:cs typeface="+mn-ea"/>
              <a:sym typeface="+mn-lt"/>
            </a:endParaRPr>
          </a:p>
        </p:txBody>
      </p:sp>
      <p:sp>
        <p:nvSpPr>
          <p:cNvPr id="18" name="文本框 17"/>
          <p:cNvSpPr txBox="1"/>
          <p:nvPr/>
        </p:nvSpPr>
        <p:spPr>
          <a:xfrm>
            <a:off x="224155" y="5393055"/>
            <a:ext cx="4003040" cy="306705"/>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https://dniwer.me/#/</a:t>
            </a:r>
            <a:endParaRPr lang="zh-CN" altLang="en-US" sz="1400" dirty="0">
              <a:solidFill>
                <a:schemeClr val="tx1">
                  <a:lumMod val="65000"/>
                  <a:lumOff val="35000"/>
                </a:schemeClr>
              </a:solidFill>
              <a:cs typeface="+mn-ea"/>
              <a:sym typeface="+mn-lt"/>
            </a:endParaRPr>
          </a:p>
        </p:txBody>
      </p:sp>
      <p:sp>
        <p:nvSpPr>
          <p:cNvPr id="25" name="文本框 24"/>
          <p:cNvSpPr txBox="1"/>
          <p:nvPr/>
        </p:nvSpPr>
        <p:spPr>
          <a:xfrm>
            <a:off x="8250555" y="460375"/>
            <a:ext cx="400240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[4] </a:t>
            </a:r>
            <a:r>
              <a:rPr lang="en-US" sz="1600" dirty="0">
                <a:solidFill>
                  <a:schemeClr val="tx1">
                    <a:lumMod val="75000"/>
                    <a:lumOff val="25000"/>
                  </a:schemeClr>
                </a:solidFill>
                <a:cs typeface="+mn-ea"/>
                <a:sym typeface="+mn-lt"/>
              </a:rPr>
              <a:t>Listen1app</a:t>
            </a:r>
            <a:r>
              <a:rPr lang="zh-CN" altLang="en-US" sz="1600" dirty="0">
                <a:solidFill>
                  <a:schemeClr val="tx1">
                    <a:lumMod val="75000"/>
                    <a:lumOff val="25000"/>
                  </a:schemeClr>
                </a:solidFill>
                <a:cs typeface="+mn-ea"/>
                <a:sym typeface="+mn-lt"/>
              </a:rPr>
              <a:t>开源</a:t>
            </a:r>
            <a:r>
              <a:rPr lang="en-US" altLang="zh-CN" sz="1600" dirty="0">
                <a:solidFill>
                  <a:schemeClr val="tx1">
                    <a:lumMod val="75000"/>
                    <a:lumOff val="25000"/>
                  </a:schemeClr>
                </a:solidFill>
                <a:cs typeface="+mn-ea"/>
                <a:sym typeface="+mn-lt"/>
              </a:rPr>
              <a:t>github</a:t>
            </a:r>
            <a:endParaRPr lang="zh-CN" altLang="en-US" sz="1600" dirty="0">
              <a:solidFill>
                <a:schemeClr val="tx1">
                  <a:lumMod val="75000"/>
                  <a:lumOff val="25000"/>
                </a:schemeClr>
              </a:solidFill>
              <a:cs typeface="+mn-ea"/>
              <a:sym typeface="+mn-lt"/>
            </a:endParaRPr>
          </a:p>
        </p:txBody>
      </p:sp>
      <p:sp>
        <p:nvSpPr>
          <p:cNvPr id="26" name="文本框 25"/>
          <p:cNvSpPr txBox="1"/>
          <p:nvPr/>
        </p:nvSpPr>
        <p:spPr>
          <a:xfrm>
            <a:off x="8250555" y="797560"/>
            <a:ext cx="4003675" cy="306705"/>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http://listen1.github.io/listen1/</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5</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8775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会议记录及配置管理</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一切使人团结的是善与美，一切使人分裂的是恶与丑。</a:t>
            </a:r>
            <a:endParaRPr lang="en-US" altLang="zh-CN" sz="1600" dirty="0">
              <a:solidFill>
                <a:schemeClr val="tx1">
                  <a:lumMod val="50000"/>
                  <a:lumOff val="50000"/>
                </a:schemeClr>
              </a:solidFill>
              <a:cs typeface="+mn-ea"/>
              <a:sym typeface="+mn-lt"/>
            </a:endParaRPr>
          </a:p>
          <a:p>
            <a:endParaRPr lang="en-US" altLang="zh-CN" sz="1600" dirty="0">
              <a:solidFill>
                <a:schemeClr val="tx1">
                  <a:lumMod val="50000"/>
                  <a:lumOff val="50000"/>
                </a:schemeClr>
              </a:solidFill>
              <a:cs typeface="+mn-ea"/>
              <a:sym typeface="+mn-lt"/>
            </a:endParaRPr>
          </a:p>
          <a:p>
            <a:pPr algn="r"/>
            <a:r>
              <a:rPr lang="en-US" altLang="zh-CN" sz="1600" dirty="0">
                <a:solidFill>
                  <a:schemeClr val="tx1">
                    <a:lumMod val="50000"/>
                    <a:lumOff val="50000"/>
                  </a:schemeClr>
                </a:solidFill>
                <a:cs typeface="+mn-ea"/>
                <a:sym typeface="+mn-lt"/>
              </a:rPr>
              <a:t> ——列夫·托尔斯泰</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rot="5400000">
            <a:off x="2355850" y="1059815"/>
            <a:ext cx="2332990" cy="521970"/>
          </a:xfrm>
          <a:prstGeom prst="rect">
            <a:avLst/>
          </a:prstGeom>
          <a:noFill/>
        </p:spPr>
        <p:txBody>
          <a:bodyPr wrap="square" rtlCol="0">
            <a:spAutoFit/>
          </a:bodyPr>
          <a:lstStyle/>
          <a:p>
            <a:r>
              <a:rPr lang="en-US" altLang="zh-CN" sz="2800" dirty="0">
                <a:solidFill>
                  <a:schemeClr val="bg1">
                    <a:lumMod val="65000"/>
                  </a:schemeClr>
                </a:solidFill>
                <a:cs typeface="+mn-ea"/>
                <a:sym typeface="+mn-lt"/>
              </a:rPr>
              <a:t>CONTENTS</a:t>
            </a:r>
            <a:endParaRPr lang="zh-CN" altLang="en-US" sz="2800" dirty="0">
              <a:solidFill>
                <a:schemeClr val="bg1">
                  <a:lumMod val="65000"/>
                </a:schemeClr>
              </a:solidFill>
              <a:cs typeface="+mn-ea"/>
              <a:sym typeface="+mn-lt"/>
            </a:endParaRPr>
          </a:p>
        </p:txBody>
      </p:sp>
      <p:sp>
        <p:nvSpPr>
          <p:cNvPr id="23" name="圆角矩形 22"/>
          <p:cNvSpPr/>
          <p:nvPr/>
        </p:nvSpPr>
        <p:spPr>
          <a:xfrm>
            <a:off x="6125209" y="461092"/>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1</a:t>
            </a:r>
            <a:endParaRPr lang="zh-CN" altLang="en-US" sz="3600" b="1" dirty="0">
              <a:cs typeface="+mn-ea"/>
              <a:sym typeface="+mn-lt"/>
            </a:endParaRPr>
          </a:p>
        </p:txBody>
      </p:sp>
      <p:sp>
        <p:nvSpPr>
          <p:cNvPr id="24" name="圆角矩形 23"/>
          <p:cNvSpPr/>
          <p:nvPr/>
        </p:nvSpPr>
        <p:spPr>
          <a:xfrm>
            <a:off x="6125209" y="1502840"/>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2</a:t>
            </a:r>
            <a:endParaRPr lang="zh-CN" altLang="en-US" sz="3600" b="1" dirty="0">
              <a:cs typeface="+mn-ea"/>
              <a:sym typeface="+mn-lt"/>
            </a:endParaRPr>
          </a:p>
        </p:txBody>
      </p:sp>
      <p:sp>
        <p:nvSpPr>
          <p:cNvPr id="25" name="圆角矩形 24"/>
          <p:cNvSpPr/>
          <p:nvPr/>
        </p:nvSpPr>
        <p:spPr>
          <a:xfrm>
            <a:off x="6125209" y="2544588"/>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3</a:t>
            </a:r>
            <a:endParaRPr lang="zh-CN" altLang="en-US" sz="3600" b="1" dirty="0">
              <a:cs typeface="+mn-ea"/>
              <a:sym typeface="+mn-lt"/>
            </a:endParaRPr>
          </a:p>
        </p:txBody>
      </p:sp>
      <p:sp>
        <p:nvSpPr>
          <p:cNvPr id="26" name="圆角矩形 25"/>
          <p:cNvSpPr/>
          <p:nvPr/>
        </p:nvSpPr>
        <p:spPr>
          <a:xfrm>
            <a:off x="6125209" y="3586337"/>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4</a:t>
            </a:r>
            <a:endParaRPr lang="zh-CN" altLang="en-US" sz="3600" b="1" dirty="0">
              <a:cs typeface="+mn-ea"/>
              <a:sym typeface="+mn-lt"/>
            </a:endParaRPr>
          </a:p>
        </p:txBody>
      </p:sp>
      <p:sp>
        <p:nvSpPr>
          <p:cNvPr id="27" name="文本框 26"/>
          <p:cNvSpPr txBox="1"/>
          <p:nvPr/>
        </p:nvSpPr>
        <p:spPr>
          <a:xfrm>
            <a:off x="3998027" y="370287"/>
            <a:ext cx="1107996" cy="1783080"/>
          </a:xfrm>
          <a:prstGeom prst="rect">
            <a:avLst/>
          </a:prstGeom>
          <a:noFill/>
        </p:spPr>
        <p:txBody>
          <a:bodyPr vert="eaVert" wrap="square" rtlCol="0">
            <a:spAutoFit/>
          </a:bodyPr>
          <a:lstStyle/>
          <a:p>
            <a:r>
              <a:rPr lang="zh-CN" altLang="en-US" sz="6000" dirty="0">
                <a:solidFill>
                  <a:schemeClr val="tx1">
                    <a:lumMod val="75000"/>
                    <a:lumOff val="25000"/>
                  </a:schemeClr>
                </a:solidFill>
                <a:cs typeface="+mn-ea"/>
                <a:sym typeface="+mn-lt"/>
              </a:rPr>
              <a:t>目录</a:t>
            </a:r>
            <a:endParaRPr lang="zh-CN" altLang="en-US" sz="6000" dirty="0">
              <a:solidFill>
                <a:schemeClr val="tx1">
                  <a:lumMod val="75000"/>
                  <a:lumOff val="25000"/>
                </a:schemeClr>
              </a:solidFill>
              <a:cs typeface="+mn-ea"/>
              <a:sym typeface="+mn-lt"/>
            </a:endParaRPr>
          </a:p>
        </p:txBody>
      </p:sp>
      <p:cxnSp>
        <p:nvCxnSpPr>
          <p:cNvPr id="28" name="直接连接符 27"/>
          <p:cNvCxnSpPr/>
          <p:nvPr/>
        </p:nvCxnSpPr>
        <p:spPr>
          <a:xfrm>
            <a:off x="3890942" y="461000"/>
            <a:ext cx="0" cy="44491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039610" y="518486"/>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引言</a:t>
            </a:r>
            <a:endParaRPr lang="zh-CN" altLang="en-US" sz="3200" dirty="0">
              <a:solidFill>
                <a:schemeClr val="tx1">
                  <a:lumMod val="75000"/>
                  <a:lumOff val="25000"/>
                </a:schemeClr>
              </a:solidFill>
              <a:cs typeface="+mn-ea"/>
              <a:sym typeface="+mn-lt"/>
            </a:endParaRPr>
          </a:p>
        </p:txBody>
      </p:sp>
      <p:sp>
        <p:nvSpPr>
          <p:cNvPr id="30" name="文本框 29"/>
          <p:cNvSpPr txBox="1"/>
          <p:nvPr/>
        </p:nvSpPr>
        <p:spPr>
          <a:xfrm>
            <a:off x="7039610" y="1561845"/>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可行性分析</a:t>
            </a:r>
            <a:endParaRPr lang="zh-CN" altLang="en-US" sz="3200" dirty="0">
              <a:solidFill>
                <a:schemeClr val="tx1">
                  <a:lumMod val="75000"/>
                  <a:lumOff val="25000"/>
                </a:schemeClr>
              </a:solidFill>
              <a:cs typeface="+mn-ea"/>
              <a:sym typeface="+mn-lt"/>
            </a:endParaRPr>
          </a:p>
        </p:txBody>
      </p:sp>
      <p:sp>
        <p:nvSpPr>
          <p:cNvPr id="31" name="文本框 30"/>
          <p:cNvSpPr txBox="1"/>
          <p:nvPr/>
        </p:nvSpPr>
        <p:spPr>
          <a:xfrm>
            <a:off x="7039610" y="2605204"/>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项目计划</a:t>
            </a:r>
            <a:endParaRPr lang="zh-CN" altLang="en-US" sz="3200" dirty="0">
              <a:solidFill>
                <a:schemeClr val="tx1">
                  <a:lumMod val="75000"/>
                  <a:lumOff val="25000"/>
                </a:schemeClr>
              </a:solidFill>
              <a:cs typeface="+mn-ea"/>
              <a:sym typeface="+mn-lt"/>
            </a:endParaRPr>
          </a:p>
        </p:txBody>
      </p:sp>
      <p:sp>
        <p:nvSpPr>
          <p:cNvPr id="32" name="文本框 31"/>
          <p:cNvSpPr txBox="1"/>
          <p:nvPr/>
        </p:nvSpPr>
        <p:spPr>
          <a:xfrm>
            <a:off x="7039610" y="3644117"/>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参考资料</a:t>
            </a:r>
            <a:endParaRPr lang="zh-CN" altLang="en-US" sz="3200" dirty="0">
              <a:solidFill>
                <a:schemeClr val="tx1">
                  <a:lumMod val="75000"/>
                  <a:lumOff val="25000"/>
                </a:schemeClr>
              </a:solidFill>
              <a:cs typeface="+mn-ea"/>
              <a:sym typeface="+mn-lt"/>
            </a:endParaRPr>
          </a:p>
        </p:txBody>
      </p:sp>
      <p:sp>
        <p:nvSpPr>
          <p:cNvPr id="2" name="圆角矩形 1"/>
          <p:cNvSpPr/>
          <p:nvPr/>
        </p:nvSpPr>
        <p:spPr>
          <a:xfrm>
            <a:off x="6125209" y="4622308"/>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600" b="1" dirty="0">
                <a:cs typeface="+mn-ea"/>
                <a:sym typeface="+mn-lt"/>
              </a:rPr>
              <a:t>5</a:t>
            </a:r>
            <a:endParaRPr lang="en-US" sz="3600" b="1" dirty="0">
              <a:cs typeface="+mn-ea"/>
              <a:sym typeface="+mn-lt"/>
            </a:endParaRPr>
          </a:p>
        </p:txBody>
      </p:sp>
      <p:sp>
        <p:nvSpPr>
          <p:cNvPr id="3" name="文本框 2"/>
          <p:cNvSpPr txBox="1"/>
          <p:nvPr/>
        </p:nvSpPr>
        <p:spPr>
          <a:xfrm>
            <a:off x="7039610" y="4683125"/>
            <a:ext cx="4022725"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会议记录及配置管理</a:t>
            </a:r>
            <a:endParaRPr lang="zh-CN" altLang="en-US" sz="3200" dirty="0">
              <a:solidFill>
                <a:schemeClr val="tx1">
                  <a:lumMod val="75000"/>
                  <a:lumOff val="25000"/>
                </a:schemeClr>
              </a:solidFill>
              <a:cs typeface="+mn-ea"/>
              <a:sym typeface="+mn-lt"/>
            </a:endParaRPr>
          </a:p>
        </p:txBody>
      </p:sp>
      <p:sp>
        <p:nvSpPr>
          <p:cNvPr id="4" name="圆角矩形 3"/>
          <p:cNvSpPr/>
          <p:nvPr/>
        </p:nvSpPr>
        <p:spPr>
          <a:xfrm>
            <a:off x="6125209" y="5679297"/>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dirty="0">
                <a:cs typeface="+mn-ea"/>
                <a:sym typeface="+mn-lt"/>
              </a:rPr>
              <a:t>6</a:t>
            </a:r>
            <a:endParaRPr lang="zh-CN" altLang="en-US" sz="3600" b="1" dirty="0">
              <a:cs typeface="+mn-ea"/>
              <a:sym typeface="+mn-lt"/>
            </a:endParaRPr>
          </a:p>
        </p:txBody>
      </p:sp>
      <p:sp>
        <p:nvSpPr>
          <p:cNvPr id="5" name="文本框 4"/>
          <p:cNvSpPr txBox="1"/>
          <p:nvPr/>
        </p:nvSpPr>
        <p:spPr>
          <a:xfrm>
            <a:off x="7039610" y="5737077"/>
            <a:ext cx="3718560"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会议记录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494982" y="159719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配置管理</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494982" y="159719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6</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8775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小组分工及评价</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一切使人团结的是善与美，一切使人分裂的是恶与丑。</a:t>
            </a:r>
            <a:endParaRPr lang="en-US" altLang="zh-CN" sz="1600" dirty="0">
              <a:solidFill>
                <a:schemeClr val="tx1">
                  <a:lumMod val="50000"/>
                  <a:lumOff val="50000"/>
                </a:schemeClr>
              </a:solidFill>
              <a:cs typeface="+mn-ea"/>
              <a:sym typeface="+mn-lt"/>
            </a:endParaRPr>
          </a:p>
          <a:p>
            <a:endParaRPr lang="en-US" altLang="zh-CN" sz="1600" dirty="0">
              <a:solidFill>
                <a:schemeClr val="tx1">
                  <a:lumMod val="50000"/>
                  <a:lumOff val="50000"/>
                </a:schemeClr>
              </a:solidFill>
              <a:cs typeface="+mn-ea"/>
              <a:sym typeface="+mn-lt"/>
            </a:endParaRPr>
          </a:p>
          <a:p>
            <a:pPr algn="r"/>
            <a:r>
              <a:rPr lang="en-US" altLang="zh-CN" sz="1600" dirty="0">
                <a:solidFill>
                  <a:schemeClr val="tx1">
                    <a:lumMod val="50000"/>
                    <a:lumOff val="50000"/>
                  </a:schemeClr>
                </a:solidFill>
                <a:cs typeface="+mn-ea"/>
                <a:sym typeface="+mn-lt"/>
              </a:rPr>
              <a:t> ——列夫·托尔斯泰</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pic>
        <p:nvPicPr>
          <p:cNvPr id="92" name="图片 91"/>
          <p:cNvPicPr>
            <a:picLocks noChangeAspect="1"/>
          </p:cNvPicPr>
          <p:nvPr/>
        </p:nvPicPr>
        <p:blipFill rotWithShape="1">
          <a:blip r:embed="rId1" cstate="screen"/>
          <a:srcRect/>
          <a:stretch>
            <a:fillRect/>
          </a:stretch>
        </p:blipFill>
        <p:spPr>
          <a:xfrm>
            <a:off x="1003476" y="1012188"/>
            <a:ext cx="2534710" cy="2534710"/>
          </a:xfrm>
          <a:prstGeom prst="ellipse">
            <a:avLst/>
          </a:prstGeom>
        </p:spPr>
      </p:pic>
      <p:pic>
        <p:nvPicPr>
          <p:cNvPr id="93" name="图片 92"/>
          <p:cNvPicPr>
            <a:picLocks noChangeAspect="1"/>
          </p:cNvPicPr>
          <p:nvPr/>
        </p:nvPicPr>
        <p:blipFill rotWithShape="1">
          <a:blip r:embed="rId1" cstate="screen"/>
          <a:srcRect/>
          <a:stretch>
            <a:fillRect/>
          </a:stretch>
        </p:blipFill>
        <p:spPr>
          <a:xfrm>
            <a:off x="4894685" y="1012188"/>
            <a:ext cx="2534710" cy="2534710"/>
          </a:xfrm>
          <a:prstGeom prst="ellipse">
            <a:avLst/>
          </a:prstGeom>
        </p:spPr>
      </p:pic>
      <p:pic>
        <p:nvPicPr>
          <p:cNvPr id="94" name="图片 93"/>
          <p:cNvPicPr>
            <a:picLocks noChangeAspect="1"/>
          </p:cNvPicPr>
          <p:nvPr/>
        </p:nvPicPr>
        <p:blipFill rotWithShape="1">
          <a:blip r:embed="rId1" cstate="screen"/>
          <a:srcRect/>
          <a:stretch>
            <a:fillRect/>
          </a:stretch>
        </p:blipFill>
        <p:spPr>
          <a:xfrm>
            <a:off x="8785894" y="1012188"/>
            <a:ext cx="2534710" cy="2534710"/>
          </a:xfrm>
          <a:prstGeom prst="ellipse">
            <a:avLst/>
          </a:prstGeom>
        </p:spPr>
      </p:pic>
      <p:sp>
        <p:nvSpPr>
          <p:cNvPr id="95" name="矩形 94"/>
          <p:cNvSpPr/>
          <p:nvPr/>
        </p:nvSpPr>
        <p:spPr>
          <a:xfrm>
            <a:off x="1446845" y="3699313"/>
            <a:ext cx="1554480" cy="645160"/>
          </a:xfrm>
          <a:prstGeom prst="rect">
            <a:avLst/>
          </a:prstGeom>
        </p:spPr>
        <p:txBody>
          <a:bodyPr wrap="none">
            <a:spAutoFit/>
          </a:bodyPr>
          <a:p>
            <a:r>
              <a:rPr lang="zh-CN" altLang="en-US" sz="3600" b="1" dirty="0"/>
              <a:t>邢海粟</a:t>
            </a:r>
            <a:endParaRPr lang="zh-CN" altLang="en-US" sz="3600" b="1" dirty="0"/>
          </a:p>
        </p:txBody>
      </p:sp>
      <p:sp>
        <p:nvSpPr>
          <p:cNvPr id="96" name="矩形 95"/>
          <p:cNvSpPr/>
          <p:nvPr/>
        </p:nvSpPr>
        <p:spPr>
          <a:xfrm>
            <a:off x="413385" y="4617085"/>
            <a:ext cx="3778250" cy="2011045"/>
          </a:xfrm>
          <a:prstGeom prst="rect">
            <a:avLst/>
          </a:prstGeom>
        </p:spPr>
        <p:txBody>
          <a:bodyPr wrap="square">
            <a:spAutoFit/>
          </a:bodyPr>
          <a:p>
            <a:pPr lvl="0" algn="ctr">
              <a:lnSpc>
                <a:spcPct val="130000"/>
              </a:lnSpc>
            </a:pPr>
            <a:r>
              <a:rPr sz="1600" dirty="0">
                <a:solidFill>
                  <a:schemeClr val="bg1">
                    <a:lumMod val="50000"/>
                  </a:schemeClr>
                </a:solidFill>
                <a:latin typeface="微软雅黑" panose="020B0503020204020204" charset="-122"/>
                <a:ea typeface="微软雅黑" panose="020B0503020204020204" charset="-122"/>
              </a:rPr>
              <a:t>组长</a:t>
            </a:r>
            <a:r>
              <a:rPr lang="en-US" sz="1600" dirty="0">
                <a:solidFill>
                  <a:schemeClr val="bg1">
                    <a:lumMod val="50000"/>
                  </a:schemeClr>
                </a:solidFill>
                <a:latin typeface="微软雅黑" panose="020B0503020204020204" charset="-122"/>
                <a:ea typeface="微软雅黑" panose="020B0503020204020204" charset="-122"/>
              </a:rPr>
              <a:t>(99/100)</a:t>
            </a:r>
            <a:endParaRPr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sz="1600" dirty="0">
                <a:solidFill>
                  <a:schemeClr val="bg1">
                    <a:lumMod val="50000"/>
                  </a:schemeClr>
                </a:solidFill>
                <a:latin typeface="微软雅黑" panose="020B0503020204020204" charset="-122"/>
                <a:ea typeface="微软雅黑" panose="020B0503020204020204" charset="-122"/>
              </a:rPr>
              <a:t>协调小组成员矛盾</a:t>
            </a:r>
            <a:r>
              <a:rPr lang="zh-CN" sz="1600" dirty="0">
                <a:solidFill>
                  <a:schemeClr val="bg1">
                    <a:lumMod val="50000"/>
                  </a:schemeClr>
                </a:solidFill>
                <a:latin typeface="微软雅黑" panose="020B0503020204020204" charset="-122"/>
                <a:ea typeface="微软雅黑" panose="020B0503020204020204" charset="-122"/>
              </a:rPr>
              <a:t>，</a:t>
            </a:r>
            <a:r>
              <a:rPr sz="1600" dirty="0">
                <a:solidFill>
                  <a:schemeClr val="bg1">
                    <a:lumMod val="50000"/>
                  </a:schemeClr>
                </a:solidFill>
                <a:latin typeface="微软雅黑" panose="020B0503020204020204" charset="-122"/>
                <a:ea typeface="微软雅黑" panose="020B0503020204020204" charset="-122"/>
              </a:rPr>
              <a:t>团结一致向前冲</a:t>
            </a:r>
            <a:r>
              <a:rPr lang="zh-CN" sz="1600" dirty="0">
                <a:solidFill>
                  <a:schemeClr val="bg1">
                    <a:lumMod val="50000"/>
                  </a:schemeClr>
                </a:solidFill>
                <a:latin typeface="微软雅黑" panose="020B0503020204020204" charset="-122"/>
                <a:ea typeface="微软雅黑" panose="020B0503020204020204" charset="-122"/>
              </a:rPr>
              <a:t>；</a:t>
            </a:r>
            <a:endParaRPr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sz="1600" dirty="0">
                <a:solidFill>
                  <a:schemeClr val="bg1">
                    <a:lumMod val="50000"/>
                  </a:schemeClr>
                </a:solidFill>
                <a:latin typeface="微软雅黑" panose="020B0503020204020204" charset="-122"/>
                <a:ea typeface="微软雅黑" panose="020B0503020204020204" charset="-122"/>
              </a:rPr>
              <a:t>负责</a:t>
            </a:r>
            <a:r>
              <a:rPr lang="zh-CN" sz="1600" dirty="0">
                <a:solidFill>
                  <a:schemeClr val="bg1">
                    <a:lumMod val="50000"/>
                  </a:schemeClr>
                </a:solidFill>
                <a:latin typeface="微软雅黑" panose="020B0503020204020204" charset="-122"/>
                <a:ea typeface="微软雅黑" panose="020B0503020204020204" charset="-122"/>
              </a:rPr>
              <a:t>该阶段</a:t>
            </a:r>
            <a:r>
              <a:rPr sz="1600" dirty="0">
                <a:solidFill>
                  <a:schemeClr val="bg1">
                    <a:lumMod val="50000"/>
                  </a:schemeClr>
                </a:solidFill>
                <a:latin typeface="微软雅黑" panose="020B0503020204020204" charset="-122"/>
                <a:ea typeface="微软雅黑" panose="020B0503020204020204" charset="-122"/>
              </a:rPr>
              <a:t>PPT的制作</a:t>
            </a:r>
            <a:r>
              <a:rPr lang="zh-CN" sz="1600" dirty="0">
                <a:solidFill>
                  <a:schemeClr val="bg1">
                    <a:lumMod val="50000"/>
                  </a:schemeClr>
                </a:solidFill>
                <a:latin typeface="微软雅黑" panose="020B0503020204020204" charset="-122"/>
                <a:ea typeface="微软雅黑" panose="020B0503020204020204" charset="-122"/>
              </a:rPr>
              <a:t>和后续更新；</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负责项目计划的制定和甘特图的绘制；</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a:t>
            </a:r>
            <a:r>
              <a:rPr lang="en-US" altLang="zh-CN" sz="1600" dirty="0">
                <a:solidFill>
                  <a:schemeClr val="bg1">
                    <a:lumMod val="50000"/>
                  </a:schemeClr>
                </a:solidFill>
                <a:latin typeface="微软雅黑" panose="020B0503020204020204" charset="-122"/>
                <a:ea typeface="微软雅黑" panose="020B0503020204020204" charset="-122"/>
              </a:rPr>
              <a:t>WBS</a:t>
            </a:r>
            <a:r>
              <a:rPr lang="zh-CN" altLang="en-US" sz="1600" dirty="0">
                <a:solidFill>
                  <a:schemeClr val="bg1">
                    <a:lumMod val="50000"/>
                  </a:schemeClr>
                </a:solidFill>
                <a:latin typeface="微软雅黑" panose="020B0503020204020204" charset="-122"/>
                <a:ea typeface="微软雅黑" panose="020B0503020204020204" charset="-122"/>
              </a:rPr>
              <a:t>的绘制；</a:t>
            </a:r>
            <a:endParaRPr lang="zh-CN" altLang="en-US"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负责分配下一阶段的任务；</a:t>
            </a:r>
            <a:endParaRPr lang="zh-CN" sz="1600" dirty="0">
              <a:solidFill>
                <a:schemeClr val="bg1">
                  <a:lumMod val="50000"/>
                </a:schemeClr>
              </a:solidFill>
              <a:latin typeface="微软雅黑" panose="020B0503020204020204" charset="-122"/>
              <a:ea typeface="微软雅黑" panose="020B0503020204020204" charset="-122"/>
            </a:endParaRPr>
          </a:p>
        </p:txBody>
      </p:sp>
      <p:grpSp>
        <p:nvGrpSpPr>
          <p:cNvPr id="97" name="Group 11"/>
          <p:cNvGrpSpPr>
            <a:grpSpLocks noChangeAspect="1"/>
          </p:cNvGrpSpPr>
          <p:nvPr/>
        </p:nvGrpSpPr>
        <p:grpSpPr bwMode="auto">
          <a:xfrm>
            <a:off x="5715932" y="2030265"/>
            <a:ext cx="907982" cy="644666"/>
            <a:chOff x="1407" y="1098"/>
            <a:chExt cx="800" cy="568"/>
          </a:xfrm>
          <a:solidFill>
            <a:schemeClr val="tx1">
              <a:lumMod val="75000"/>
              <a:lumOff val="25000"/>
            </a:schemeClr>
          </a:solidFill>
        </p:grpSpPr>
        <p:sp>
          <p:nvSpPr>
            <p:cNvPr id="98"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99"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0"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1"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2"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3"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4"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5"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grpSp>
        <p:nvGrpSpPr>
          <p:cNvPr id="106" name="Group 121"/>
          <p:cNvGrpSpPr>
            <a:grpSpLocks noChangeAspect="1"/>
          </p:cNvGrpSpPr>
          <p:nvPr/>
        </p:nvGrpSpPr>
        <p:grpSpPr bwMode="auto">
          <a:xfrm>
            <a:off x="1888648" y="2034805"/>
            <a:ext cx="754758" cy="642396"/>
            <a:chOff x="515" y="3088"/>
            <a:chExt cx="665" cy="566"/>
          </a:xfrm>
          <a:solidFill>
            <a:schemeClr val="tx1">
              <a:lumMod val="75000"/>
              <a:lumOff val="25000"/>
            </a:schemeClr>
          </a:solidFill>
        </p:grpSpPr>
        <p:sp>
          <p:nvSpPr>
            <p:cNvPr id="107"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9"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0"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1"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2"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3"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4"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5"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grpSp>
        <p:nvGrpSpPr>
          <p:cNvPr id="116" name="Group 32"/>
          <p:cNvGrpSpPr>
            <a:grpSpLocks noChangeAspect="1"/>
          </p:cNvGrpSpPr>
          <p:nvPr/>
        </p:nvGrpSpPr>
        <p:grpSpPr bwMode="auto">
          <a:xfrm>
            <a:off x="9631169" y="1973516"/>
            <a:ext cx="907980" cy="644666"/>
            <a:chOff x="4354" y="1098"/>
            <a:chExt cx="800" cy="568"/>
          </a:xfrm>
          <a:solidFill>
            <a:schemeClr val="tx1">
              <a:lumMod val="75000"/>
              <a:lumOff val="25000"/>
            </a:schemeClr>
          </a:solidFill>
        </p:grpSpPr>
        <p:sp>
          <p:nvSpPr>
            <p:cNvPr id="117"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8"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solidFill>
                  <a:schemeClr val="bg1"/>
                </a:solidFill>
              </a:endParaRPr>
            </a:p>
          </p:txBody>
        </p:sp>
        <p:sp>
          <p:nvSpPr>
            <p:cNvPr id="119"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0"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1"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2"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pic>
        <p:nvPicPr>
          <p:cNvPr id="123" name="图片 122"/>
          <p:cNvPicPr>
            <a:picLocks noChangeAspect="1"/>
          </p:cNvPicPr>
          <p:nvPr/>
        </p:nvPicPr>
        <p:blipFill>
          <a:blip r:embed="rId2"/>
          <a:stretch>
            <a:fillRect/>
          </a:stretch>
        </p:blipFill>
        <p:spPr>
          <a:xfrm>
            <a:off x="1647190" y="1622425"/>
            <a:ext cx="1310005" cy="1314450"/>
          </a:xfrm>
          <a:prstGeom prst="rect">
            <a:avLst/>
          </a:prstGeom>
        </p:spPr>
      </p:pic>
      <p:sp>
        <p:nvSpPr>
          <p:cNvPr id="124" name="矩形 123"/>
          <p:cNvSpPr/>
          <p:nvPr/>
        </p:nvSpPr>
        <p:spPr>
          <a:xfrm>
            <a:off x="4156710" y="4617085"/>
            <a:ext cx="4010025" cy="1691005"/>
          </a:xfrm>
          <a:prstGeom prst="rect">
            <a:avLst/>
          </a:prstGeom>
        </p:spPr>
        <p:txBody>
          <a:bodyPr wrap="square">
            <a:spAutoFit/>
          </a:bodyPr>
          <a:p>
            <a:pPr lvl="0" algn="ctr">
              <a:lnSpc>
                <a:spcPct val="130000"/>
              </a:lnSpc>
            </a:pPr>
            <a:r>
              <a:rPr sz="1600" dirty="0">
                <a:solidFill>
                  <a:schemeClr val="bg1">
                    <a:lumMod val="50000"/>
                  </a:schemeClr>
                </a:solidFill>
                <a:latin typeface="微软雅黑" panose="020B0503020204020204" charset="-122"/>
                <a:ea typeface="微软雅黑" panose="020B0503020204020204" charset="-122"/>
              </a:rPr>
              <a:t>团队核心</a:t>
            </a:r>
            <a:r>
              <a:rPr lang="en-US" sz="1600" dirty="0">
                <a:solidFill>
                  <a:schemeClr val="bg1">
                    <a:lumMod val="50000"/>
                  </a:schemeClr>
                </a:solidFill>
                <a:latin typeface="微软雅黑" panose="020B0503020204020204" charset="-122"/>
                <a:ea typeface="微软雅黑" panose="020B0503020204020204" charset="-122"/>
              </a:rPr>
              <a:t>(98/100)</a:t>
            </a:r>
            <a:endParaRPr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负责软件开发计划文档的编写；</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sym typeface="+mn-ea"/>
              </a:rPr>
              <a:t>负责项目三个可行性的分析；</a:t>
            </a:r>
            <a:endParaRPr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a:t>
            </a:r>
            <a:r>
              <a:rPr sz="1600" dirty="0">
                <a:solidFill>
                  <a:schemeClr val="bg1">
                    <a:lumMod val="50000"/>
                  </a:schemeClr>
                </a:solidFill>
                <a:latin typeface="微软雅黑" panose="020B0503020204020204" charset="-122"/>
                <a:ea typeface="微软雅黑" panose="020B0503020204020204" charset="-122"/>
              </a:rPr>
              <a:t>小组</a:t>
            </a:r>
            <a:r>
              <a:rPr lang="zh-CN" sz="1600" dirty="0">
                <a:solidFill>
                  <a:schemeClr val="bg1">
                    <a:lumMod val="50000"/>
                  </a:schemeClr>
                </a:solidFill>
                <a:latin typeface="微软雅黑" panose="020B0503020204020204" charset="-122"/>
                <a:ea typeface="微软雅黑" panose="020B0503020204020204" charset="-122"/>
              </a:rPr>
              <a:t>报告</a:t>
            </a:r>
            <a:r>
              <a:rPr sz="1600" dirty="0">
                <a:solidFill>
                  <a:schemeClr val="bg1">
                    <a:lumMod val="50000"/>
                  </a:schemeClr>
                </a:solidFill>
                <a:latin typeface="微软雅黑" panose="020B0503020204020204" charset="-122"/>
                <a:ea typeface="微软雅黑" panose="020B0503020204020204" charset="-122"/>
              </a:rPr>
              <a:t>文档的编写</a:t>
            </a:r>
            <a:r>
              <a:rPr lang="zh-CN" sz="1600" dirty="0">
                <a:solidFill>
                  <a:schemeClr val="bg1">
                    <a:lumMod val="50000"/>
                  </a:schemeClr>
                </a:solidFill>
                <a:latin typeface="微软雅黑" panose="020B0503020204020204" charset="-122"/>
                <a:ea typeface="微软雅黑" panose="020B0503020204020204" charset="-122"/>
              </a:rPr>
              <a:t>；</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负责项目计划的资料收集；</a:t>
            </a:r>
            <a:endParaRPr lang="zh-CN" sz="1600" dirty="0">
              <a:solidFill>
                <a:schemeClr val="bg1">
                  <a:lumMod val="50000"/>
                </a:schemeClr>
              </a:solidFill>
              <a:latin typeface="微软雅黑" panose="020B0503020204020204" charset="-122"/>
              <a:ea typeface="微软雅黑" panose="020B0503020204020204" charset="-122"/>
            </a:endParaRPr>
          </a:p>
        </p:txBody>
      </p:sp>
      <p:sp>
        <p:nvSpPr>
          <p:cNvPr id="125" name="矩形 124"/>
          <p:cNvSpPr/>
          <p:nvPr/>
        </p:nvSpPr>
        <p:spPr>
          <a:xfrm>
            <a:off x="8221980" y="4617085"/>
            <a:ext cx="3924935" cy="2011045"/>
          </a:xfrm>
          <a:prstGeom prst="rect">
            <a:avLst/>
          </a:prstGeom>
        </p:spPr>
        <p:txBody>
          <a:bodyPr wrap="square">
            <a:spAutoFit/>
          </a:bodyPr>
          <a:p>
            <a:pPr lvl="0" algn="ctr">
              <a:lnSpc>
                <a:spcPct val="130000"/>
              </a:lnSpc>
            </a:pPr>
            <a:r>
              <a:rPr sz="1600" dirty="0">
                <a:solidFill>
                  <a:schemeClr val="bg1">
                    <a:lumMod val="50000"/>
                  </a:schemeClr>
                </a:solidFill>
                <a:latin typeface="微软雅黑" panose="020B0503020204020204" charset="-122"/>
                <a:ea typeface="微软雅黑" panose="020B0503020204020204" charset="-122"/>
              </a:rPr>
              <a:t>团队核心</a:t>
            </a:r>
            <a:r>
              <a:rPr lang="en-US" sz="1600" dirty="0">
                <a:solidFill>
                  <a:schemeClr val="bg1">
                    <a:lumMod val="50000"/>
                  </a:schemeClr>
                </a:solidFill>
                <a:latin typeface="微软雅黑" panose="020B0503020204020204" charset="-122"/>
                <a:ea typeface="微软雅黑" panose="020B0503020204020204" charset="-122"/>
              </a:rPr>
              <a:t>(97/100)</a:t>
            </a:r>
            <a:endParaRPr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负责小组会议的记录和整理；</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作为配置管理员，负责小组的配置管理；</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负责软件开发计划文档的修订；</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负责该阶段</a:t>
            </a:r>
            <a:r>
              <a:rPr lang="en-US" altLang="zh-CN" sz="1600" dirty="0">
                <a:solidFill>
                  <a:schemeClr val="bg1">
                    <a:lumMod val="50000"/>
                  </a:schemeClr>
                </a:solidFill>
                <a:latin typeface="微软雅黑" panose="020B0503020204020204" charset="-122"/>
                <a:ea typeface="微软雅黑" panose="020B0503020204020204" charset="-122"/>
              </a:rPr>
              <a:t>PPT</a:t>
            </a:r>
            <a:r>
              <a:rPr lang="zh-CN" altLang="en-US" sz="1600" dirty="0">
                <a:solidFill>
                  <a:schemeClr val="bg1">
                    <a:lumMod val="50000"/>
                  </a:schemeClr>
                </a:solidFill>
                <a:latin typeface="微软雅黑" panose="020B0503020204020204" charset="-122"/>
                <a:ea typeface="微软雅黑" panose="020B0503020204020204" charset="-122"/>
              </a:rPr>
              <a:t>的修订；</a:t>
            </a:r>
            <a:endParaRPr lang="zh-CN" altLang="en-US"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altLang="en-US" sz="1600" dirty="0">
                <a:solidFill>
                  <a:schemeClr val="bg1">
                    <a:lumMod val="50000"/>
                  </a:schemeClr>
                </a:solidFill>
                <a:latin typeface="微软雅黑" panose="020B0503020204020204" charset="-122"/>
                <a:ea typeface="微软雅黑" panose="020B0503020204020204" charset="-122"/>
              </a:rPr>
              <a:t>为项目提供很多建设性建议；</a:t>
            </a:r>
            <a:endParaRPr lang="en-US" altLang="zh-CN" sz="1600" dirty="0">
              <a:solidFill>
                <a:schemeClr val="bg1">
                  <a:lumMod val="50000"/>
                </a:schemeClr>
              </a:solidFill>
              <a:latin typeface="微软雅黑" panose="020B0503020204020204" charset="-122"/>
              <a:ea typeface="微软雅黑" panose="020B0503020204020204" charset="-122"/>
            </a:endParaRPr>
          </a:p>
        </p:txBody>
      </p:sp>
      <p:sp>
        <p:nvSpPr>
          <p:cNvPr id="126" name="矩形 125"/>
          <p:cNvSpPr/>
          <p:nvPr/>
        </p:nvSpPr>
        <p:spPr>
          <a:xfrm>
            <a:off x="5435915" y="3699313"/>
            <a:ext cx="1554480" cy="645160"/>
          </a:xfrm>
          <a:prstGeom prst="rect">
            <a:avLst/>
          </a:prstGeom>
        </p:spPr>
        <p:txBody>
          <a:bodyPr wrap="none">
            <a:spAutoFit/>
          </a:bodyPr>
          <a:p>
            <a:r>
              <a:rPr lang="zh-CN" altLang="en-US" sz="3600" b="1" dirty="0"/>
              <a:t>章拾瑜</a:t>
            </a:r>
            <a:endParaRPr lang="zh-CN" altLang="en-US" sz="3600" b="1" dirty="0"/>
          </a:p>
        </p:txBody>
      </p:sp>
      <p:sp>
        <p:nvSpPr>
          <p:cNvPr id="127" name="矩形 126"/>
          <p:cNvSpPr/>
          <p:nvPr/>
        </p:nvSpPr>
        <p:spPr>
          <a:xfrm>
            <a:off x="9466260" y="3699313"/>
            <a:ext cx="1554480" cy="645160"/>
          </a:xfrm>
          <a:prstGeom prst="rect">
            <a:avLst/>
          </a:prstGeom>
        </p:spPr>
        <p:txBody>
          <a:bodyPr wrap="none">
            <a:spAutoFit/>
          </a:bodyPr>
          <a:p>
            <a:r>
              <a:rPr lang="zh-CN" altLang="en-US" sz="3600" b="1" dirty="0"/>
              <a:t>黄德煜</a:t>
            </a:r>
            <a:endParaRPr lang="zh-CN" altLang="en-US" sz="3600" b="1" dirty="0"/>
          </a:p>
        </p:txBody>
      </p:sp>
      <p:pic>
        <p:nvPicPr>
          <p:cNvPr id="128" name="图片 127"/>
          <p:cNvPicPr>
            <a:picLocks noChangeAspect="1"/>
          </p:cNvPicPr>
          <p:nvPr/>
        </p:nvPicPr>
        <p:blipFill>
          <a:blip r:embed="rId3"/>
          <a:stretch>
            <a:fillRect/>
          </a:stretch>
        </p:blipFill>
        <p:spPr>
          <a:xfrm>
            <a:off x="5409565" y="1518285"/>
            <a:ext cx="1504315" cy="1504315"/>
          </a:xfrm>
          <a:prstGeom prst="rect">
            <a:avLst/>
          </a:prstGeom>
        </p:spPr>
      </p:pic>
      <p:pic>
        <p:nvPicPr>
          <p:cNvPr id="129" name="图片 128"/>
          <p:cNvPicPr>
            <a:picLocks noChangeAspect="1"/>
          </p:cNvPicPr>
          <p:nvPr/>
        </p:nvPicPr>
        <p:blipFill>
          <a:blip r:embed="rId4"/>
          <a:stretch>
            <a:fillRect/>
          </a:stretch>
        </p:blipFill>
        <p:spPr>
          <a:xfrm>
            <a:off x="9404350" y="1522730"/>
            <a:ext cx="1414145" cy="14141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64932" y="2775168"/>
            <a:ext cx="5351566" cy="645160"/>
          </a:xfrm>
          <a:prstGeom prst="rect">
            <a:avLst/>
          </a:prstGeom>
          <a:noFill/>
        </p:spPr>
        <p:txBody>
          <a:bodyPr wrap="square" rtlCol="0">
            <a:spAutoFit/>
          </a:bodyPr>
          <a:lstStyle/>
          <a:p>
            <a:pPr algn="dist"/>
            <a:r>
              <a:rPr lang="en-US" altLang="zh-CN" sz="3600" dirty="0" smtClean="0">
                <a:solidFill>
                  <a:schemeClr val="tx1">
                    <a:lumMod val="75000"/>
                    <a:lumOff val="25000"/>
                  </a:schemeClr>
                </a:solidFill>
                <a:cs typeface="+mn-ea"/>
                <a:sym typeface="+mn-lt"/>
              </a:rPr>
              <a:t>SE2020-G06-</a:t>
            </a:r>
            <a:r>
              <a:rPr lang="zh-CN" altLang="en-US" sz="3600" dirty="0" smtClean="0">
                <a:solidFill>
                  <a:schemeClr val="tx1">
                    <a:lumMod val="75000"/>
                    <a:lumOff val="25000"/>
                  </a:schemeClr>
                </a:solidFill>
                <a:cs typeface="+mn-ea"/>
                <a:sym typeface="+mn-lt"/>
              </a:rPr>
              <a:t>项目计划</a:t>
            </a:r>
            <a:endParaRPr lang="zh-CN" altLang="en-US" sz="3600" dirty="0" smtClean="0">
              <a:solidFill>
                <a:schemeClr val="tx1">
                  <a:lumMod val="75000"/>
                  <a:lumOff val="25000"/>
                </a:schemeClr>
              </a:solidFill>
              <a:cs typeface="+mn-ea"/>
              <a:sym typeface="+mn-lt"/>
            </a:endParaRPr>
          </a:p>
        </p:txBody>
      </p:sp>
      <p:sp>
        <p:nvSpPr>
          <p:cNvPr id="3" name="文本框 2"/>
          <p:cNvSpPr txBox="1"/>
          <p:nvPr/>
        </p:nvSpPr>
        <p:spPr>
          <a:xfrm>
            <a:off x="5664932" y="1328507"/>
            <a:ext cx="5351566" cy="1446550"/>
          </a:xfrm>
          <a:prstGeom prst="rect">
            <a:avLst/>
          </a:prstGeom>
          <a:noFill/>
        </p:spPr>
        <p:txBody>
          <a:bodyPr wrap="square" rtlCol="0">
            <a:spAutoFit/>
          </a:bodyPr>
          <a:lstStyle/>
          <a:p>
            <a:pPr algn="dist"/>
            <a:r>
              <a:rPr lang="zh-CN" altLang="en-US" sz="8800" dirty="0">
                <a:solidFill>
                  <a:srgbClr val="37A866"/>
                </a:solidFill>
                <a:cs typeface="+mn-ea"/>
                <a:sym typeface="+mn-lt"/>
              </a:rPr>
              <a:t>谢</a:t>
            </a:r>
            <a:r>
              <a:rPr lang="zh-CN" altLang="en-US" sz="8800" dirty="0" smtClean="0">
                <a:solidFill>
                  <a:srgbClr val="37A866"/>
                </a:solidFill>
                <a:cs typeface="+mn-ea"/>
                <a:sym typeface="+mn-lt"/>
              </a:rPr>
              <a:t>谢观看</a:t>
            </a:r>
            <a:endParaRPr lang="zh-CN" altLang="en-US" sz="8800" dirty="0">
              <a:solidFill>
                <a:srgbClr val="37A866"/>
              </a:solidFill>
              <a:cs typeface="+mn-ea"/>
              <a:sym typeface="+mn-lt"/>
            </a:endParaRPr>
          </a:p>
        </p:txBody>
      </p:sp>
      <p:cxnSp>
        <p:nvCxnSpPr>
          <p:cNvPr id="4" name="直接连接符 3"/>
          <p:cNvCxnSpPr/>
          <p:nvPr/>
        </p:nvCxnSpPr>
        <p:spPr>
          <a:xfrm>
            <a:off x="5812415" y="36112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38673" y="3791802"/>
            <a:ext cx="5277825" cy="33718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感谢一路有你，最美好的陪伴莫过于倾听。</a:t>
            </a:r>
            <a:endParaRPr 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1</a:t>
            </a:r>
            <a:endParaRPr lang="zh-CN" altLang="en-US" sz="13800" dirty="0">
              <a:solidFill>
                <a:schemeClr val="bg1"/>
              </a:solidFill>
              <a:latin typeface="Agency FB" panose="020B0503020202020204" pitchFamily="34" charset="0"/>
              <a:cs typeface="+mn-ea"/>
              <a:sym typeface="+mn-lt"/>
            </a:endParaRPr>
          </a:p>
        </p:txBody>
      </p:sp>
      <p:sp>
        <p:nvSpPr>
          <p:cNvPr id="23" name="文本框 22"/>
          <p:cNvSpPr txBox="1"/>
          <p:nvPr/>
        </p:nvSpPr>
        <p:spPr>
          <a:xfrm>
            <a:off x="962527" y="2788920"/>
            <a:ext cx="4569593"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引言</a:t>
            </a:r>
            <a:endParaRPr lang="zh-CN" altLang="en-US" sz="4000" dirty="0">
              <a:solidFill>
                <a:schemeClr val="tx1">
                  <a:lumMod val="75000"/>
                  <a:lumOff val="25000"/>
                </a:schemeClr>
              </a:solidFill>
              <a:cs typeface="+mn-ea"/>
              <a:sym typeface="+mn-lt"/>
            </a:endParaRPr>
          </a:p>
        </p:txBody>
      </p:sp>
      <p:cxnSp>
        <p:nvCxnSpPr>
          <p:cNvPr id="24" name="直接连接符 2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62527" y="3809628"/>
            <a:ext cx="5277825" cy="521970"/>
          </a:xfrm>
          <a:prstGeom prst="rect">
            <a:avLst/>
          </a:prstGeom>
          <a:noFill/>
        </p:spPr>
        <p:txBody>
          <a:bodyPr wrap="square" rtlCol="0">
            <a:spAutoFit/>
          </a:bodyPr>
          <a:lstStyle/>
          <a:p>
            <a:r>
              <a:rPr lang="zh-CN" sz="1400" dirty="0">
                <a:solidFill>
                  <a:schemeClr val="tx1">
                    <a:lumMod val="50000"/>
                    <a:lumOff val="50000"/>
                  </a:schemeClr>
                </a:solidFill>
                <a:cs typeface="+mn-ea"/>
                <a:sym typeface="+mn-lt"/>
              </a:rPr>
              <a:t>中国数字音乐的不断兴起，带动了庞大的数字音乐竞争市场。在激烈的竞争下，用户面临的不便也随之而来。</a:t>
            </a:r>
            <a:endParaRPr lang="zh-CN" sz="14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项目背景</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505777" y="15362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任意多边形 4"/>
          <p:cNvSpPr/>
          <p:nvPr/>
        </p:nvSpPr>
        <p:spPr>
          <a:xfrm rot="1758189">
            <a:off x="4983461" y="3825708"/>
            <a:ext cx="1416673" cy="1776278"/>
          </a:xfrm>
          <a:custGeom>
            <a:avLst/>
            <a:gdLst>
              <a:gd name="connsiteX0" fmla="*/ 1190171 w 2380342"/>
              <a:gd name="connsiteY0" fmla="*/ 0 h 2984563"/>
              <a:gd name="connsiteX1" fmla="*/ 2380342 w 2380342"/>
              <a:gd name="connsiteY1" fmla="*/ 2052019 h 2984563"/>
              <a:gd name="connsiteX2" fmla="*/ 2119375 w 2380342"/>
              <a:gd name="connsiteY2" fmla="*/ 2052019 h 2984563"/>
              <a:gd name="connsiteX3" fmla="*/ 2380342 w 2380342"/>
              <a:gd name="connsiteY3" fmla="*/ 2501962 h 2984563"/>
              <a:gd name="connsiteX4" fmla="*/ 2100434 w 2380342"/>
              <a:gd name="connsiteY4" fmla="*/ 2501962 h 2984563"/>
              <a:gd name="connsiteX5" fmla="*/ 2380342 w 2380342"/>
              <a:gd name="connsiteY5" fmla="*/ 2984563 h 2984563"/>
              <a:gd name="connsiteX6" fmla="*/ 0 w 2380342"/>
              <a:gd name="connsiteY6" fmla="*/ 2984563 h 2984563"/>
              <a:gd name="connsiteX7" fmla="*/ 279909 w 2380342"/>
              <a:gd name="connsiteY7" fmla="*/ 2501962 h 2984563"/>
              <a:gd name="connsiteX8" fmla="*/ 0 w 2380342"/>
              <a:gd name="connsiteY8" fmla="*/ 2501962 h 2984563"/>
              <a:gd name="connsiteX9" fmla="*/ 260967 w 2380342"/>
              <a:gd name="connsiteY9" fmla="*/ 2052019 h 2984563"/>
              <a:gd name="connsiteX10" fmla="*/ 0 w 2380342"/>
              <a:gd name="connsiteY10" fmla="*/ 2052019 h 298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0342" h="2984563">
                <a:moveTo>
                  <a:pt x="1190171" y="0"/>
                </a:moveTo>
                <a:lnTo>
                  <a:pt x="2380342" y="2052019"/>
                </a:lnTo>
                <a:lnTo>
                  <a:pt x="2119375" y="2052019"/>
                </a:lnTo>
                <a:lnTo>
                  <a:pt x="2380342" y="2501962"/>
                </a:lnTo>
                <a:lnTo>
                  <a:pt x="2100434" y="2501962"/>
                </a:lnTo>
                <a:lnTo>
                  <a:pt x="2380342" y="2984563"/>
                </a:lnTo>
                <a:lnTo>
                  <a:pt x="0" y="2984563"/>
                </a:lnTo>
                <a:lnTo>
                  <a:pt x="279909" y="2501962"/>
                </a:lnTo>
                <a:lnTo>
                  <a:pt x="0" y="2501962"/>
                </a:lnTo>
                <a:lnTo>
                  <a:pt x="260967" y="2052019"/>
                </a:lnTo>
                <a:lnTo>
                  <a:pt x="0" y="2052019"/>
                </a:ln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5"/>
          <p:cNvSpPr/>
          <p:nvPr/>
        </p:nvSpPr>
        <p:spPr>
          <a:xfrm rot="12558189">
            <a:off x="5852826" y="2276718"/>
            <a:ext cx="1416673" cy="1776278"/>
          </a:xfrm>
          <a:custGeom>
            <a:avLst/>
            <a:gdLst>
              <a:gd name="connsiteX0" fmla="*/ 1190171 w 2380342"/>
              <a:gd name="connsiteY0" fmla="*/ 0 h 2984563"/>
              <a:gd name="connsiteX1" fmla="*/ 2380342 w 2380342"/>
              <a:gd name="connsiteY1" fmla="*/ 2052019 h 2984563"/>
              <a:gd name="connsiteX2" fmla="*/ 2119375 w 2380342"/>
              <a:gd name="connsiteY2" fmla="*/ 2052019 h 2984563"/>
              <a:gd name="connsiteX3" fmla="*/ 2380342 w 2380342"/>
              <a:gd name="connsiteY3" fmla="*/ 2501962 h 2984563"/>
              <a:gd name="connsiteX4" fmla="*/ 2100434 w 2380342"/>
              <a:gd name="connsiteY4" fmla="*/ 2501962 h 2984563"/>
              <a:gd name="connsiteX5" fmla="*/ 2380342 w 2380342"/>
              <a:gd name="connsiteY5" fmla="*/ 2984563 h 2984563"/>
              <a:gd name="connsiteX6" fmla="*/ 0 w 2380342"/>
              <a:gd name="connsiteY6" fmla="*/ 2984563 h 2984563"/>
              <a:gd name="connsiteX7" fmla="*/ 279909 w 2380342"/>
              <a:gd name="connsiteY7" fmla="*/ 2501962 h 2984563"/>
              <a:gd name="connsiteX8" fmla="*/ 0 w 2380342"/>
              <a:gd name="connsiteY8" fmla="*/ 2501962 h 2984563"/>
              <a:gd name="connsiteX9" fmla="*/ 260967 w 2380342"/>
              <a:gd name="connsiteY9" fmla="*/ 2052019 h 2984563"/>
              <a:gd name="connsiteX10" fmla="*/ 0 w 2380342"/>
              <a:gd name="connsiteY10" fmla="*/ 2052019 h 298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0342" h="2984563">
                <a:moveTo>
                  <a:pt x="1190171" y="0"/>
                </a:moveTo>
                <a:lnTo>
                  <a:pt x="2380342" y="2052019"/>
                </a:lnTo>
                <a:lnTo>
                  <a:pt x="2119375" y="2052019"/>
                </a:lnTo>
                <a:lnTo>
                  <a:pt x="2380342" y="2501962"/>
                </a:lnTo>
                <a:lnTo>
                  <a:pt x="2100434" y="2501962"/>
                </a:lnTo>
                <a:lnTo>
                  <a:pt x="2380342" y="2984563"/>
                </a:lnTo>
                <a:lnTo>
                  <a:pt x="0" y="2984563"/>
                </a:lnTo>
                <a:lnTo>
                  <a:pt x="279909" y="2501962"/>
                </a:lnTo>
                <a:lnTo>
                  <a:pt x="0" y="2501962"/>
                </a:lnTo>
                <a:lnTo>
                  <a:pt x="260967" y="2052019"/>
                </a:lnTo>
                <a:lnTo>
                  <a:pt x="0" y="2052019"/>
                </a:ln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6"/>
          <p:cNvSpPr/>
          <p:nvPr/>
        </p:nvSpPr>
        <p:spPr>
          <a:xfrm rot="17958189">
            <a:off x="6192639" y="3485895"/>
            <a:ext cx="1416673" cy="1776278"/>
          </a:xfrm>
          <a:custGeom>
            <a:avLst/>
            <a:gdLst>
              <a:gd name="connsiteX0" fmla="*/ 1190171 w 2380342"/>
              <a:gd name="connsiteY0" fmla="*/ 0 h 2984563"/>
              <a:gd name="connsiteX1" fmla="*/ 2380342 w 2380342"/>
              <a:gd name="connsiteY1" fmla="*/ 2052019 h 2984563"/>
              <a:gd name="connsiteX2" fmla="*/ 2119375 w 2380342"/>
              <a:gd name="connsiteY2" fmla="*/ 2052019 h 2984563"/>
              <a:gd name="connsiteX3" fmla="*/ 2380342 w 2380342"/>
              <a:gd name="connsiteY3" fmla="*/ 2501962 h 2984563"/>
              <a:gd name="connsiteX4" fmla="*/ 2100434 w 2380342"/>
              <a:gd name="connsiteY4" fmla="*/ 2501962 h 2984563"/>
              <a:gd name="connsiteX5" fmla="*/ 2380342 w 2380342"/>
              <a:gd name="connsiteY5" fmla="*/ 2984563 h 2984563"/>
              <a:gd name="connsiteX6" fmla="*/ 0 w 2380342"/>
              <a:gd name="connsiteY6" fmla="*/ 2984563 h 2984563"/>
              <a:gd name="connsiteX7" fmla="*/ 279909 w 2380342"/>
              <a:gd name="connsiteY7" fmla="*/ 2501962 h 2984563"/>
              <a:gd name="connsiteX8" fmla="*/ 0 w 2380342"/>
              <a:gd name="connsiteY8" fmla="*/ 2501962 h 2984563"/>
              <a:gd name="connsiteX9" fmla="*/ 260967 w 2380342"/>
              <a:gd name="connsiteY9" fmla="*/ 2052019 h 2984563"/>
              <a:gd name="connsiteX10" fmla="*/ 0 w 2380342"/>
              <a:gd name="connsiteY10" fmla="*/ 2052019 h 298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0342" h="2984563">
                <a:moveTo>
                  <a:pt x="1190171" y="0"/>
                </a:moveTo>
                <a:lnTo>
                  <a:pt x="2380342" y="2052019"/>
                </a:lnTo>
                <a:lnTo>
                  <a:pt x="2119375" y="2052019"/>
                </a:lnTo>
                <a:lnTo>
                  <a:pt x="2380342" y="2501962"/>
                </a:lnTo>
                <a:lnTo>
                  <a:pt x="2100434" y="2501962"/>
                </a:lnTo>
                <a:lnTo>
                  <a:pt x="2380342" y="2984563"/>
                </a:lnTo>
                <a:lnTo>
                  <a:pt x="0" y="2984563"/>
                </a:lnTo>
                <a:lnTo>
                  <a:pt x="279909" y="2501962"/>
                </a:lnTo>
                <a:lnTo>
                  <a:pt x="0" y="2501962"/>
                </a:lnTo>
                <a:lnTo>
                  <a:pt x="260967" y="2052019"/>
                </a:lnTo>
                <a:lnTo>
                  <a:pt x="0" y="2052019"/>
                </a:ln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7"/>
          <p:cNvSpPr/>
          <p:nvPr/>
        </p:nvSpPr>
        <p:spPr>
          <a:xfrm rot="7158189">
            <a:off x="4643649" y="2616531"/>
            <a:ext cx="1416673" cy="1776278"/>
          </a:xfrm>
          <a:custGeom>
            <a:avLst/>
            <a:gdLst>
              <a:gd name="connsiteX0" fmla="*/ 1190171 w 2380342"/>
              <a:gd name="connsiteY0" fmla="*/ 0 h 2984563"/>
              <a:gd name="connsiteX1" fmla="*/ 2380342 w 2380342"/>
              <a:gd name="connsiteY1" fmla="*/ 2052019 h 2984563"/>
              <a:gd name="connsiteX2" fmla="*/ 2119375 w 2380342"/>
              <a:gd name="connsiteY2" fmla="*/ 2052019 h 2984563"/>
              <a:gd name="connsiteX3" fmla="*/ 2380342 w 2380342"/>
              <a:gd name="connsiteY3" fmla="*/ 2501962 h 2984563"/>
              <a:gd name="connsiteX4" fmla="*/ 2100434 w 2380342"/>
              <a:gd name="connsiteY4" fmla="*/ 2501962 h 2984563"/>
              <a:gd name="connsiteX5" fmla="*/ 2380342 w 2380342"/>
              <a:gd name="connsiteY5" fmla="*/ 2984563 h 2984563"/>
              <a:gd name="connsiteX6" fmla="*/ 0 w 2380342"/>
              <a:gd name="connsiteY6" fmla="*/ 2984563 h 2984563"/>
              <a:gd name="connsiteX7" fmla="*/ 279909 w 2380342"/>
              <a:gd name="connsiteY7" fmla="*/ 2501962 h 2984563"/>
              <a:gd name="connsiteX8" fmla="*/ 0 w 2380342"/>
              <a:gd name="connsiteY8" fmla="*/ 2501962 h 2984563"/>
              <a:gd name="connsiteX9" fmla="*/ 260967 w 2380342"/>
              <a:gd name="connsiteY9" fmla="*/ 2052019 h 2984563"/>
              <a:gd name="connsiteX10" fmla="*/ 0 w 2380342"/>
              <a:gd name="connsiteY10" fmla="*/ 2052019 h 298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0342" h="2984563">
                <a:moveTo>
                  <a:pt x="1190171" y="0"/>
                </a:moveTo>
                <a:lnTo>
                  <a:pt x="2380342" y="2052019"/>
                </a:lnTo>
                <a:lnTo>
                  <a:pt x="2119375" y="2052019"/>
                </a:lnTo>
                <a:lnTo>
                  <a:pt x="2380342" y="2501962"/>
                </a:lnTo>
                <a:lnTo>
                  <a:pt x="2100434" y="2501962"/>
                </a:lnTo>
                <a:lnTo>
                  <a:pt x="2380342" y="2984563"/>
                </a:lnTo>
                <a:lnTo>
                  <a:pt x="0" y="2984563"/>
                </a:lnTo>
                <a:lnTo>
                  <a:pt x="279909" y="2501962"/>
                </a:lnTo>
                <a:lnTo>
                  <a:pt x="0" y="2501962"/>
                </a:lnTo>
                <a:lnTo>
                  <a:pt x="260967" y="2052019"/>
                </a:lnTo>
                <a:lnTo>
                  <a:pt x="0" y="2052019"/>
                </a:ln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a:blip r:embed="rId1" cstate="screen"/>
          <a:stretch>
            <a:fillRect/>
          </a:stretch>
        </p:blipFill>
        <p:spPr>
          <a:xfrm>
            <a:off x="6424459" y="2723306"/>
            <a:ext cx="506013" cy="506013"/>
          </a:xfrm>
          <a:prstGeom prst="rect">
            <a:avLst/>
          </a:prstGeom>
        </p:spPr>
      </p:pic>
      <p:pic>
        <p:nvPicPr>
          <p:cNvPr id="10" name="图片 9"/>
          <p:cNvPicPr>
            <a:picLocks noChangeAspect="1"/>
          </p:cNvPicPr>
          <p:nvPr/>
        </p:nvPicPr>
        <p:blipFill>
          <a:blip r:embed="rId2" cstate="screen"/>
          <a:stretch>
            <a:fillRect/>
          </a:stretch>
        </p:blipFill>
        <p:spPr>
          <a:xfrm>
            <a:off x="5391283" y="4587824"/>
            <a:ext cx="506013" cy="506013"/>
          </a:xfrm>
          <a:prstGeom prst="rect">
            <a:avLst/>
          </a:prstGeom>
        </p:spPr>
      </p:pic>
      <p:pic>
        <p:nvPicPr>
          <p:cNvPr id="11" name="图片 10"/>
          <p:cNvPicPr>
            <a:picLocks noChangeAspect="1"/>
          </p:cNvPicPr>
          <p:nvPr/>
        </p:nvPicPr>
        <p:blipFill>
          <a:blip r:embed="rId3" cstate="screen"/>
          <a:stretch>
            <a:fillRect/>
          </a:stretch>
        </p:blipFill>
        <p:spPr>
          <a:xfrm>
            <a:off x="6825338" y="4201019"/>
            <a:ext cx="467262" cy="467262"/>
          </a:xfrm>
          <a:prstGeom prst="rect">
            <a:avLst/>
          </a:prstGeom>
        </p:spPr>
      </p:pic>
      <p:pic>
        <p:nvPicPr>
          <p:cNvPr id="12" name="图片 11"/>
          <p:cNvPicPr>
            <a:picLocks noChangeAspect="1"/>
          </p:cNvPicPr>
          <p:nvPr/>
        </p:nvPicPr>
        <p:blipFill>
          <a:blip r:embed="rId4" cstate="screen"/>
          <a:stretch>
            <a:fillRect/>
          </a:stretch>
        </p:blipFill>
        <p:spPr>
          <a:xfrm>
            <a:off x="4910434" y="3213589"/>
            <a:ext cx="480849" cy="480849"/>
          </a:xfrm>
          <a:prstGeom prst="rect">
            <a:avLst/>
          </a:prstGeom>
        </p:spPr>
      </p:pic>
      <p:sp>
        <p:nvSpPr>
          <p:cNvPr id="13" name="文本框 12"/>
          <p:cNvSpPr txBox="1"/>
          <p:nvPr/>
        </p:nvSpPr>
        <p:spPr>
          <a:xfrm>
            <a:off x="599440" y="2791460"/>
            <a:ext cx="348488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r"/>
            <a:r>
              <a:rPr lang="zh-CN" altLang="en-US" dirty="0">
                <a:solidFill>
                  <a:schemeClr val="tx1">
                    <a:lumMod val="75000"/>
                    <a:lumOff val="25000"/>
                  </a:schemeClr>
                </a:solidFill>
                <a:effectLst/>
                <a:latin typeface="+mn-lt"/>
                <a:ea typeface="+mn-ea"/>
                <a:cs typeface="+mn-ea"/>
                <a:sym typeface="+mn-lt"/>
              </a:rPr>
              <a:t>中国数字音乐不断兴起 </a:t>
            </a:r>
            <a:r>
              <a:rPr lang="en-US" altLang="zh-CN" sz="900" dirty="0">
                <a:solidFill>
                  <a:schemeClr val="tx1">
                    <a:lumMod val="75000"/>
                    <a:lumOff val="25000"/>
                  </a:schemeClr>
                </a:solidFill>
                <a:effectLst/>
                <a:latin typeface="+mn-lt"/>
                <a:ea typeface="+mn-ea"/>
                <a:cs typeface="+mn-ea"/>
                <a:sym typeface="+mn-lt"/>
              </a:rPr>
              <a:t>[1]</a:t>
            </a:r>
            <a:endParaRPr lang="en-US" altLang="zh-CN" sz="900" dirty="0">
              <a:solidFill>
                <a:schemeClr val="tx1">
                  <a:lumMod val="75000"/>
                  <a:lumOff val="25000"/>
                </a:schemeClr>
              </a:solidFill>
              <a:effectLst/>
              <a:latin typeface="+mn-lt"/>
              <a:ea typeface="+mn-ea"/>
              <a:cs typeface="+mn-ea"/>
              <a:sym typeface="+mn-lt"/>
            </a:endParaRPr>
          </a:p>
        </p:txBody>
      </p:sp>
      <p:sp>
        <p:nvSpPr>
          <p:cNvPr id="14" name="文本框 13"/>
          <p:cNvSpPr txBox="1"/>
          <p:nvPr/>
        </p:nvSpPr>
        <p:spPr>
          <a:xfrm>
            <a:off x="1219472" y="3117460"/>
            <a:ext cx="2865120" cy="1168400"/>
          </a:xfrm>
          <a:prstGeom prst="rect">
            <a:avLst/>
          </a:prstGeom>
          <a:noFill/>
        </p:spPr>
        <p:txBody>
          <a:bodyPr wrap="square" rtlCol="0">
            <a:spAutoFit/>
          </a:bodyPr>
          <a:lstStyle/>
          <a:p>
            <a:pPr algn="r"/>
            <a:r>
              <a:rPr lang="zh-CN" altLang="en-US" sz="1400" dirty="0">
                <a:solidFill>
                  <a:schemeClr val="tx1">
                    <a:lumMod val="65000"/>
                    <a:lumOff val="35000"/>
                  </a:schemeClr>
                </a:solidFill>
                <a:cs typeface="+mn-ea"/>
                <a:sym typeface="+mn-lt"/>
              </a:rPr>
              <a:t>现阶段，数字音乐不断兴起，加之知识版权意识越来越强烈，并且国家各类政策保护。在这类因素的影响下，数字音乐付费市场又逐渐形成十分庞大的竞争市场。</a:t>
            </a:r>
            <a:endParaRPr lang="zh-CN" altLang="en-US" sz="1400" dirty="0">
              <a:solidFill>
                <a:schemeClr val="tx1">
                  <a:lumMod val="65000"/>
                  <a:lumOff val="35000"/>
                </a:schemeClr>
              </a:solidFill>
              <a:cs typeface="+mn-ea"/>
              <a:sym typeface="+mn-lt"/>
            </a:endParaRPr>
          </a:p>
        </p:txBody>
      </p:sp>
      <p:sp>
        <p:nvSpPr>
          <p:cNvPr id="15" name="文本框 14"/>
          <p:cNvSpPr txBox="1"/>
          <p:nvPr/>
        </p:nvSpPr>
        <p:spPr>
          <a:xfrm>
            <a:off x="1078230" y="4834890"/>
            <a:ext cx="300609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r"/>
            <a:r>
              <a:rPr lang="zh-CN" altLang="en-US" dirty="0">
                <a:solidFill>
                  <a:schemeClr val="tx1">
                    <a:lumMod val="75000"/>
                    <a:lumOff val="25000"/>
                  </a:schemeClr>
                </a:solidFill>
                <a:effectLst/>
                <a:latin typeface="+mn-lt"/>
                <a:ea typeface="+mn-ea"/>
                <a:cs typeface="+mn-ea"/>
                <a:sym typeface="+mn-lt"/>
              </a:rPr>
              <a:t>不同音乐</a:t>
            </a:r>
            <a:r>
              <a:rPr lang="en-US" altLang="zh-CN" dirty="0">
                <a:solidFill>
                  <a:schemeClr val="tx1">
                    <a:lumMod val="75000"/>
                    <a:lumOff val="25000"/>
                  </a:schemeClr>
                </a:solidFill>
                <a:effectLst/>
                <a:latin typeface="+mn-lt"/>
                <a:ea typeface="+mn-ea"/>
                <a:cs typeface="+mn-ea"/>
                <a:sym typeface="+mn-lt"/>
              </a:rPr>
              <a:t>APP</a:t>
            </a:r>
            <a:r>
              <a:rPr lang="zh-CN" altLang="en-US" dirty="0">
                <a:solidFill>
                  <a:schemeClr val="tx1">
                    <a:lumMod val="75000"/>
                    <a:lumOff val="25000"/>
                  </a:schemeClr>
                </a:solidFill>
                <a:effectLst/>
                <a:latin typeface="+mn-lt"/>
                <a:ea typeface="+mn-ea"/>
                <a:cs typeface="+mn-ea"/>
                <a:sym typeface="+mn-lt"/>
              </a:rPr>
              <a:t>功能各具特色</a:t>
            </a:r>
            <a:endParaRPr lang="zh-CN" altLang="en-US" dirty="0">
              <a:solidFill>
                <a:schemeClr val="tx1">
                  <a:lumMod val="75000"/>
                  <a:lumOff val="25000"/>
                </a:schemeClr>
              </a:solidFill>
              <a:effectLst/>
              <a:latin typeface="+mn-lt"/>
              <a:ea typeface="+mn-ea"/>
              <a:cs typeface="+mn-ea"/>
              <a:sym typeface="+mn-lt"/>
            </a:endParaRPr>
          </a:p>
        </p:txBody>
      </p:sp>
      <p:sp>
        <p:nvSpPr>
          <p:cNvPr id="16" name="文本框 15"/>
          <p:cNvSpPr txBox="1"/>
          <p:nvPr/>
        </p:nvSpPr>
        <p:spPr>
          <a:xfrm>
            <a:off x="1219472" y="5173369"/>
            <a:ext cx="2865120" cy="737235"/>
          </a:xfrm>
          <a:prstGeom prst="rect">
            <a:avLst/>
          </a:prstGeom>
          <a:noFill/>
        </p:spPr>
        <p:txBody>
          <a:bodyPr wrap="square" rtlCol="0">
            <a:spAutoFit/>
          </a:bodyPr>
          <a:lstStyle/>
          <a:p>
            <a:pPr algn="r"/>
            <a:r>
              <a:rPr lang="zh-CN" altLang="en-US" sz="1400" dirty="0">
                <a:solidFill>
                  <a:schemeClr val="tx1">
                    <a:lumMod val="65000"/>
                    <a:lumOff val="35000"/>
                  </a:schemeClr>
                </a:solidFill>
                <a:cs typeface="+mn-ea"/>
                <a:sym typeface="+mn-lt"/>
              </a:rPr>
              <a:t>网</a:t>
            </a:r>
            <a:r>
              <a:rPr lang="zh-CN" altLang="en-US" sz="1400" dirty="0">
                <a:solidFill>
                  <a:schemeClr val="tx1">
                    <a:lumMod val="65000"/>
                    <a:lumOff val="35000"/>
                  </a:schemeClr>
                </a:solidFill>
                <a:cs typeface="+mn-ea"/>
                <a:sym typeface="+mn-lt"/>
              </a:rPr>
              <a:t>抑</a:t>
            </a:r>
            <a:r>
              <a:rPr lang="zh-CN" altLang="en-US" sz="1400" dirty="0">
                <a:solidFill>
                  <a:schemeClr val="tx1">
                    <a:lumMod val="65000"/>
                    <a:lumOff val="35000"/>
                  </a:schemeClr>
                </a:solidFill>
                <a:cs typeface="+mn-ea"/>
                <a:sym typeface="+mn-lt"/>
              </a:rPr>
              <a:t>云、</a:t>
            </a:r>
            <a:r>
              <a:rPr lang="en-US" altLang="zh-CN" sz="1400" dirty="0">
                <a:solidFill>
                  <a:schemeClr val="tx1">
                    <a:lumMod val="65000"/>
                    <a:lumOff val="35000"/>
                  </a:schemeClr>
                </a:solidFill>
                <a:cs typeface="+mn-ea"/>
                <a:sym typeface="+mn-lt"/>
              </a:rPr>
              <a:t>QQ</a:t>
            </a:r>
            <a:r>
              <a:rPr lang="zh-CN" altLang="en-US" sz="1400" dirty="0">
                <a:solidFill>
                  <a:schemeClr val="tx1">
                    <a:lumMod val="65000"/>
                    <a:lumOff val="35000"/>
                  </a:schemeClr>
                </a:solidFill>
                <a:cs typeface="+mn-ea"/>
                <a:sym typeface="+mn-lt"/>
              </a:rPr>
              <a:t>音乐、虾米音乐、酷狗音乐、酷我音乐、海贝音乐、无名音乐、多米音乐、咪咕音乐。</a:t>
            </a:r>
            <a:endParaRPr lang="zh-CN" altLang="en-US" sz="1400" dirty="0">
              <a:solidFill>
                <a:schemeClr val="tx1">
                  <a:lumMod val="65000"/>
                  <a:lumOff val="35000"/>
                </a:schemeClr>
              </a:solidFill>
              <a:cs typeface="+mn-ea"/>
              <a:sym typeface="+mn-lt"/>
            </a:endParaRPr>
          </a:p>
        </p:txBody>
      </p:sp>
      <p:sp>
        <p:nvSpPr>
          <p:cNvPr id="23" name="文本框 22"/>
          <p:cNvSpPr txBox="1"/>
          <p:nvPr/>
        </p:nvSpPr>
        <p:spPr>
          <a:xfrm>
            <a:off x="8129270" y="1828165"/>
            <a:ext cx="300609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dirty="0">
                <a:solidFill>
                  <a:schemeClr val="tx1">
                    <a:lumMod val="75000"/>
                    <a:lumOff val="25000"/>
                  </a:schemeClr>
                </a:solidFill>
                <a:effectLst/>
                <a:latin typeface="+mn-lt"/>
                <a:ea typeface="+mn-ea"/>
                <a:cs typeface="+mn-ea"/>
                <a:sym typeface="+mn-lt"/>
              </a:rPr>
              <a:t>音乐版权问题带来的不便</a:t>
            </a:r>
            <a:endParaRPr lang="en-US" altLang="zh-CN" dirty="0">
              <a:solidFill>
                <a:schemeClr val="tx1">
                  <a:lumMod val="75000"/>
                  <a:lumOff val="25000"/>
                </a:schemeClr>
              </a:solidFill>
              <a:effectLst/>
              <a:latin typeface="+mn-lt"/>
              <a:ea typeface="+mn-ea"/>
              <a:cs typeface="+mn-ea"/>
              <a:sym typeface="+mn-lt"/>
            </a:endParaRPr>
          </a:p>
        </p:txBody>
      </p:sp>
      <p:sp>
        <p:nvSpPr>
          <p:cNvPr id="24" name="文本框 23"/>
          <p:cNvSpPr txBox="1"/>
          <p:nvPr/>
        </p:nvSpPr>
        <p:spPr>
          <a:xfrm>
            <a:off x="8129089" y="2197568"/>
            <a:ext cx="2865120" cy="1168400"/>
          </a:xfrm>
          <a:prstGeom prst="rect">
            <a:avLst/>
          </a:prstGeom>
          <a:noFill/>
        </p:spPr>
        <p:txBody>
          <a:bodyPr wrap="square" rtlCol="0">
            <a:spAutoFit/>
          </a:bodyPr>
          <a:lstStyle/>
          <a:p>
            <a:r>
              <a:rPr lang="zh-CN" altLang="en-US" sz="1400" dirty="0">
                <a:solidFill>
                  <a:schemeClr val="tx1">
                    <a:lumMod val="65000"/>
                    <a:lumOff val="35000"/>
                  </a:schemeClr>
                </a:solidFill>
                <a:cs typeface="+mn-ea"/>
                <a:sym typeface="+mn-lt"/>
              </a:rPr>
              <a:t>近些年来国内众多音乐公司越来越重视音乐的版权问题，因此有些音乐的版权一旦被某一个音乐App买断，就不会在其他的同类型App上被搜索到。</a:t>
            </a:r>
            <a:endParaRPr lang="zh-CN" altLang="en-US" sz="1400" dirty="0">
              <a:solidFill>
                <a:schemeClr val="tx1">
                  <a:lumMod val="65000"/>
                  <a:lumOff val="35000"/>
                </a:schemeClr>
              </a:solidFill>
              <a:cs typeface="+mn-ea"/>
              <a:sym typeface="+mn-lt"/>
            </a:endParaRPr>
          </a:p>
        </p:txBody>
      </p:sp>
      <p:sp>
        <p:nvSpPr>
          <p:cNvPr id="25" name="文本框 24"/>
          <p:cNvSpPr txBox="1"/>
          <p:nvPr/>
        </p:nvSpPr>
        <p:spPr>
          <a:xfrm>
            <a:off x="8129089" y="3871445"/>
            <a:ext cx="222504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dirty="0">
                <a:solidFill>
                  <a:schemeClr val="tx1">
                    <a:lumMod val="75000"/>
                    <a:lumOff val="25000"/>
                  </a:schemeClr>
                </a:solidFill>
                <a:effectLst/>
                <a:latin typeface="+mn-lt"/>
                <a:ea typeface="+mn-ea"/>
                <a:cs typeface="+mn-ea"/>
                <a:sym typeface="+mn-lt"/>
              </a:rPr>
              <a:t>先行者</a:t>
            </a:r>
            <a:endParaRPr lang="zh-CN" altLang="en-US" dirty="0">
              <a:solidFill>
                <a:schemeClr val="tx1">
                  <a:lumMod val="75000"/>
                  <a:lumOff val="25000"/>
                </a:schemeClr>
              </a:solidFill>
              <a:effectLst/>
              <a:latin typeface="+mn-lt"/>
              <a:ea typeface="+mn-ea"/>
              <a:cs typeface="+mn-ea"/>
              <a:sym typeface="+mn-lt"/>
            </a:endParaRPr>
          </a:p>
        </p:txBody>
      </p:sp>
      <p:sp>
        <p:nvSpPr>
          <p:cNvPr id="26" name="文本框 25"/>
          <p:cNvSpPr txBox="1"/>
          <p:nvPr/>
        </p:nvSpPr>
        <p:spPr>
          <a:xfrm>
            <a:off x="8129089" y="4240777"/>
            <a:ext cx="2865120" cy="953135"/>
          </a:xfrm>
          <a:prstGeom prst="rect">
            <a:avLst/>
          </a:prstGeom>
          <a:noFill/>
        </p:spPr>
        <p:txBody>
          <a:bodyPr wrap="square" rtlCol="0">
            <a:spAutoFit/>
          </a:bodyPr>
          <a:lstStyle/>
          <a:p>
            <a:r>
              <a:rPr lang="zh-CN" altLang="en-US" sz="1400" dirty="0">
                <a:solidFill>
                  <a:schemeClr val="tx1">
                    <a:lumMod val="65000"/>
                    <a:lumOff val="35000"/>
                  </a:schemeClr>
                </a:solidFill>
                <a:cs typeface="+mn-ea"/>
                <a:sym typeface="+mn-lt"/>
              </a:rPr>
              <a:t>也有希望能通过一个</a:t>
            </a:r>
            <a:r>
              <a:rPr lang="en-US" altLang="zh-CN" sz="1400" dirty="0">
                <a:solidFill>
                  <a:schemeClr val="tx1">
                    <a:lumMod val="65000"/>
                    <a:lumOff val="35000"/>
                  </a:schemeClr>
                </a:solidFill>
                <a:cs typeface="+mn-ea"/>
                <a:sym typeface="+mn-lt"/>
              </a:rPr>
              <a:t>APP</a:t>
            </a:r>
            <a:r>
              <a:rPr lang="zh-CN" altLang="en-US" sz="1400" dirty="0">
                <a:solidFill>
                  <a:schemeClr val="tx1">
                    <a:lumMod val="65000"/>
                    <a:lumOff val="35000"/>
                  </a:schemeClr>
                </a:solidFill>
                <a:cs typeface="+mn-ea"/>
                <a:sym typeface="+mn-lt"/>
              </a:rPr>
              <a:t>集成大部分音乐</a:t>
            </a:r>
            <a:r>
              <a:rPr lang="en-US" altLang="zh-CN" sz="1400" dirty="0">
                <a:solidFill>
                  <a:schemeClr val="tx1">
                    <a:lumMod val="65000"/>
                    <a:lumOff val="35000"/>
                  </a:schemeClr>
                </a:solidFill>
                <a:cs typeface="+mn-ea"/>
                <a:sym typeface="+mn-lt"/>
              </a:rPr>
              <a:t>APP</a:t>
            </a:r>
            <a:r>
              <a:rPr lang="zh-CN" altLang="en-US" sz="1400" dirty="0">
                <a:solidFill>
                  <a:schemeClr val="tx1">
                    <a:lumMod val="65000"/>
                    <a:lumOff val="35000"/>
                  </a:schemeClr>
                </a:solidFill>
                <a:cs typeface="+mn-ea"/>
                <a:sym typeface="+mn-lt"/>
              </a:rPr>
              <a:t>的</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先行者</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，未完成的</a:t>
            </a:r>
            <a:r>
              <a:rPr lang="en-US" altLang="zh-CN" sz="1400" dirty="0">
                <a:solidFill>
                  <a:schemeClr val="tx1">
                    <a:lumMod val="65000"/>
                    <a:lumOff val="35000"/>
                  </a:schemeClr>
                </a:solidFill>
                <a:cs typeface="+mn-ea"/>
                <a:sym typeface="+mn-lt"/>
              </a:rPr>
              <a:t>FreeMusic </a:t>
            </a:r>
            <a:r>
              <a:rPr lang="en-US" altLang="zh-CN" sz="900" dirty="0">
                <a:solidFill>
                  <a:schemeClr val="tx1">
                    <a:lumMod val="75000"/>
                    <a:lumOff val="25000"/>
                  </a:schemeClr>
                </a:solidFill>
                <a:effectLst/>
                <a:cs typeface="+mn-ea"/>
                <a:sym typeface="+mn-lt"/>
              </a:rPr>
              <a:t>[2]</a:t>
            </a:r>
            <a:r>
              <a:rPr lang="zh-CN" altLang="en-US" sz="1400" dirty="0">
                <a:solidFill>
                  <a:schemeClr val="tx1">
                    <a:lumMod val="65000"/>
                    <a:lumOff val="35000"/>
                  </a:schemeClr>
                </a:solidFill>
                <a:cs typeface="+mn-ea"/>
                <a:sym typeface="+mn-lt"/>
              </a:rPr>
              <a:t>、已下架的倒带 </a:t>
            </a:r>
            <a:r>
              <a:rPr lang="en-US" altLang="zh-CN" sz="900" dirty="0">
                <a:solidFill>
                  <a:schemeClr val="tx1">
                    <a:lumMod val="75000"/>
                    <a:lumOff val="25000"/>
                  </a:schemeClr>
                </a:solidFill>
                <a:effectLst/>
                <a:cs typeface="+mn-ea"/>
                <a:sym typeface="+mn-lt"/>
              </a:rPr>
              <a:t>[3]</a:t>
            </a:r>
            <a:r>
              <a:rPr lang="zh-CN" altLang="en-US" sz="1400" dirty="0">
                <a:solidFill>
                  <a:schemeClr val="tx1">
                    <a:lumMod val="65000"/>
                    <a:lumOff val="35000"/>
                  </a:schemeClr>
                </a:solidFill>
                <a:cs typeface="+mn-ea"/>
                <a:sym typeface="+mn-lt"/>
              </a:rPr>
              <a:t>、跨平台的</a:t>
            </a:r>
            <a:r>
              <a:rPr lang="en-US" altLang="zh-CN" sz="1400" dirty="0">
                <a:solidFill>
                  <a:schemeClr val="tx1">
                    <a:lumMod val="65000"/>
                    <a:lumOff val="35000"/>
                  </a:schemeClr>
                </a:solidFill>
                <a:cs typeface="+mn-ea"/>
                <a:sym typeface="+mn-lt"/>
              </a:rPr>
              <a:t>listen1 </a:t>
            </a:r>
            <a:r>
              <a:rPr lang="en-US" altLang="zh-CN" sz="900" dirty="0">
                <a:solidFill>
                  <a:schemeClr val="tx1">
                    <a:lumMod val="75000"/>
                    <a:lumOff val="25000"/>
                  </a:schemeClr>
                </a:solidFill>
                <a:effectLst/>
                <a:cs typeface="+mn-ea"/>
                <a:sym typeface="+mn-lt"/>
              </a:rPr>
              <a:t>[4]</a:t>
            </a:r>
            <a:r>
              <a:rPr lang="zh-CN" altLang="en-US" sz="1400" dirty="0">
                <a:solidFill>
                  <a:schemeClr val="tx1">
                    <a:lumMod val="65000"/>
                    <a:lumOff val="35000"/>
                  </a:schemeClr>
                </a:solidFill>
                <a:cs typeface="+mn-ea"/>
                <a:sym typeface="+mn-lt"/>
              </a:rPr>
              <a:t>。</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551058" y="4748349"/>
            <a:ext cx="2135052" cy="106389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tx1">
                    <a:lumMod val="75000"/>
                    <a:lumOff val="25000"/>
                  </a:schemeClr>
                </a:solidFill>
                <a:cs typeface="+mn-ea"/>
                <a:sym typeface="+mn-lt"/>
              </a:rPr>
              <a:t>除了音乐功能以外，我们希望在完成原有设想的基础上，再加入很多其他的玩法。</a:t>
            </a:r>
            <a:endParaRPr lang="zh-CN" altLang="en-US" sz="1400" dirty="0">
              <a:solidFill>
                <a:schemeClr val="tx1">
                  <a:lumMod val="75000"/>
                  <a:lumOff val="25000"/>
                </a:schemeClr>
              </a:solidFill>
              <a:cs typeface="+mn-ea"/>
              <a:sym typeface="+mn-lt"/>
            </a:endParaRPr>
          </a:p>
        </p:txBody>
      </p:sp>
      <p:sp>
        <p:nvSpPr>
          <p:cNvPr id="32" name="矩形 31"/>
          <p:cNvSpPr/>
          <p:nvPr/>
        </p:nvSpPr>
        <p:spPr>
          <a:xfrm>
            <a:off x="7551058" y="2156944"/>
            <a:ext cx="2135052" cy="1051984"/>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lumMod val="75000"/>
                    <a:lumOff val="25000"/>
                  </a:schemeClr>
                </a:solidFill>
                <a:cs typeface="+mn-ea"/>
                <a:sym typeface="+mn-lt"/>
              </a:rPr>
              <a:t>让用户只需下载一个App就能聆听其他主流音乐平台的音乐资源。</a:t>
            </a:r>
            <a:endParaRPr lang="zh-CN" altLang="en-US" sz="1400" dirty="0">
              <a:solidFill>
                <a:schemeClr val="tx1">
                  <a:lumMod val="75000"/>
                  <a:lumOff val="25000"/>
                </a:schemeClr>
              </a:solidFill>
              <a:cs typeface="+mn-ea"/>
              <a:sym typeface="+mn-lt"/>
            </a:endParaRPr>
          </a:p>
        </p:txBody>
      </p:sp>
      <p:sp>
        <p:nvSpPr>
          <p:cNvPr id="31" name="矩形 30"/>
          <p:cNvSpPr/>
          <p:nvPr/>
        </p:nvSpPr>
        <p:spPr>
          <a:xfrm>
            <a:off x="2497908" y="4969933"/>
            <a:ext cx="2135052" cy="105228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tx1">
                    <a:lumMod val="75000"/>
                    <a:lumOff val="25000"/>
                  </a:schemeClr>
                </a:solidFill>
                <a:cs typeface="+mn-ea"/>
                <a:sym typeface="+mn-lt"/>
              </a:rPr>
              <a:t>并不是去做盗版音乐播放器，本质上还是通过各大音乐平台提供的公开接口。</a:t>
            </a:r>
            <a:endParaRPr lang="zh-CN" altLang="en-US" sz="1400" dirty="0">
              <a:solidFill>
                <a:schemeClr val="tx1">
                  <a:lumMod val="75000"/>
                  <a:lumOff val="25000"/>
                </a:schemeClr>
              </a:solidFill>
              <a:cs typeface="+mn-ea"/>
              <a:sym typeface="+mn-lt"/>
            </a:endParaRPr>
          </a:p>
        </p:txBody>
      </p:sp>
      <p:sp>
        <p:nvSpPr>
          <p:cNvPr id="30" name="矩形 29"/>
          <p:cNvSpPr/>
          <p:nvPr/>
        </p:nvSpPr>
        <p:spPr>
          <a:xfrm>
            <a:off x="2497908" y="2338009"/>
            <a:ext cx="2135052" cy="1031845"/>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lumMod val="75000"/>
                    <a:lumOff val="25000"/>
                  </a:schemeClr>
                </a:solidFill>
                <a:cs typeface="+mn-ea"/>
                <a:sym typeface="+mn-lt"/>
              </a:rPr>
              <a:t>在App里可以享受到最基本的听歌功能。</a:t>
            </a:r>
            <a:endParaRPr lang="zh-CN" altLang="en-US" sz="1400" dirty="0">
              <a:solidFill>
                <a:schemeClr val="tx1">
                  <a:lumMod val="75000"/>
                  <a:lumOff val="25000"/>
                </a:schemeClr>
              </a:solidFill>
              <a:cs typeface="+mn-ea"/>
              <a:sym typeface="+mn-lt"/>
            </a:endParaRPr>
          </a:p>
        </p:txBody>
      </p:sp>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项目介绍</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505777" y="15362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096000" y="1960638"/>
            <a:ext cx="0" cy="425268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943600" y="1960638"/>
            <a:ext cx="304800" cy="304800"/>
          </a:xfrm>
          <a:prstGeom prst="ellipse">
            <a:avLst/>
          </a:prstGeom>
          <a:solidFill>
            <a:schemeClr val="bg1"/>
          </a:solidFill>
          <a:ln w="76200">
            <a:solidFill>
              <a:srgbClr val="0055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43600" y="5908524"/>
            <a:ext cx="304800" cy="304800"/>
          </a:xfrm>
          <a:prstGeom prst="ellipse">
            <a:avLst/>
          </a:prstGeom>
          <a:solidFill>
            <a:schemeClr val="bg1"/>
          </a:solidFill>
          <a:ln w="76200">
            <a:solidFill>
              <a:srgbClr val="0055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5943600" y="3276600"/>
            <a:ext cx="304800" cy="304800"/>
          </a:xfrm>
          <a:prstGeom prst="ellipse">
            <a:avLst/>
          </a:prstGeom>
          <a:solidFill>
            <a:schemeClr val="bg1"/>
          </a:solidFill>
          <a:ln w="76200">
            <a:solidFill>
              <a:srgbClr val="3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5936343" y="4592562"/>
            <a:ext cx="304800" cy="304800"/>
          </a:xfrm>
          <a:prstGeom prst="ellipse">
            <a:avLst/>
          </a:prstGeom>
          <a:solidFill>
            <a:schemeClr val="bg1"/>
          </a:solidFill>
          <a:ln w="76200">
            <a:solidFill>
              <a:srgbClr val="3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任意多边形 25"/>
          <p:cNvSpPr/>
          <p:nvPr/>
        </p:nvSpPr>
        <p:spPr>
          <a:xfrm>
            <a:off x="2482668" y="1888066"/>
            <a:ext cx="2264230" cy="449943"/>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音乐播放器</a:t>
            </a:r>
            <a:endParaRPr lang="zh-CN" altLang="en-US" dirty="0">
              <a:cs typeface="+mn-ea"/>
              <a:sym typeface="+mn-lt"/>
            </a:endParaRPr>
          </a:p>
        </p:txBody>
      </p:sp>
      <p:sp>
        <p:nvSpPr>
          <p:cNvPr id="27" name="任意多边形 26"/>
          <p:cNvSpPr/>
          <p:nvPr/>
        </p:nvSpPr>
        <p:spPr>
          <a:xfrm>
            <a:off x="2494279" y="4519990"/>
            <a:ext cx="2264230" cy="449943"/>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不是盗版</a:t>
            </a:r>
            <a:endParaRPr lang="zh-CN" altLang="en-US" dirty="0">
              <a:cs typeface="+mn-ea"/>
              <a:sym typeface="+mn-lt"/>
            </a:endParaRPr>
          </a:p>
        </p:txBody>
      </p:sp>
      <p:sp>
        <p:nvSpPr>
          <p:cNvPr id="28" name="任意多边形 27"/>
          <p:cNvSpPr/>
          <p:nvPr/>
        </p:nvSpPr>
        <p:spPr>
          <a:xfrm rot="10800000" flipV="1">
            <a:off x="7437120" y="3208927"/>
            <a:ext cx="2264230" cy="440146"/>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集各大平台资源</a:t>
            </a:r>
            <a:endParaRPr lang="zh-CN" altLang="en-US" dirty="0">
              <a:cs typeface="+mn-ea"/>
              <a:sym typeface="+mn-lt"/>
            </a:endParaRPr>
          </a:p>
        </p:txBody>
      </p:sp>
      <p:sp>
        <p:nvSpPr>
          <p:cNvPr id="34" name="任意多边形 33"/>
          <p:cNvSpPr/>
          <p:nvPr/>
        </p:nvSpPr>
        <p:spPr>
          <a:xfrm rot="10800000" flipV="1">
            <a:off x="7421880" y="5812244"/>
            <a:ext cx="2264230" cy="440146"/>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音乐</a:t>
            </a:r>
            <a:r>
              <a:rPr lang="en-US" altLang="zh-CN" dirty="0">
                <a:cs typeface="+mn-ea"/>
                <a:sym typeface="+mn-lt"/>
              </a:rPr>
              <a:t>+</a:t>
            </a:r>
            <a:endParaRPr lang="en-US" altLang="zh-CN" dirty="0">
              <a:cs typeface="+mn-ea"/>
              <a:sym typeface="+mn-lt"/>
            </a:endParaRPr>
          </a:p>
        </p:txBody>
      </p:sp>
      <p:cxnSp>
        <p:nvCxnSpPr>
          <p:cNvPr id="36" name="直接连接符 35"/>
          <p:cNvCxnSpPr>
            <a:endCxn id="22" idx="2"/>
          </p:cNvCxnSpPr>
          <p:nvPr/>
        </p:nvCxnSpPr>
        <p:spPr>
          <a:xfrm>
            <a:off x="4731658" y="2113038"/>
            <a:ext cx="1211942" cy="0"/>
          </a:xfrm>
          <a:prstGeom prst="line">
            <a:avLst/>
          </a:prstGeom>
          <a:ln w="25400">
            <a:solidFill>
              <a:srgbClr val="00554E"/>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6282510" y="3421865"/>
            <a:ext cx="1166222" cy="15239"/>
          </a:xfrm>
          <a:prstGeom prst="line">
            <a:avLst/>
          </a:prstGeom>
          <a:ln w="25400">
            <a:solidFill>
              <a:srgbClr val="37A866"/>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6297749" y="6014599"/>
            <a:ext cx="1166222" cy="15239"/>
          </a:xfrm>
          <a:prstGeom prst="line">
            <a:avLst/>
          </a:prstGeom>
          <a:ln w="25400">
            <a:solidFill>
              <a:srgbClr val="00554E"/>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25" idx="2"/>
          </p:cNvCxnSpPr>
          <p:nvPr/>
        </p:nvCxnSpPr>
        <p:spPr>
          <a:xfrm flipV="1">
            <a:off x="4743269" y="4744962"/>
            <a:ext cx="1193074" cy="15239"/>
          </a:xfrm>
          <a:prstGeom prst="line">
            <a:avLst/>
          </a:prstGeom>
          <a:ln w="25400">
            <a:solidFill>
              <a:srgbClr val="37A866"/>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2</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527" y="2788920"/>
            <a:ext cx="4569593"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可行性分析</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33718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经济可行性、技术可行性、操作可行性。</a:t>
            </a:r>
            <a:endParaRPr 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经济可行性</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505777" y="15362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429103" y="1996440"/>
            <a:ext cx="4839993" cy="4047550"/>
            <a:chOff x="5712823" y="1438608"/>
            <a:chExt cx="5762171" cy="4818742"/>
          </a:xfrm>
        </p:grpSpPr>
        <p:sp>
          <p:nvSpPr>
            <p:cNvPr id="4" name="菱形 3"/>
            <p:cNvSpPr/>
            <p:nvPr/>
          </p:nvSpPr>
          <p:spPr>
            <a:xfrm>
              <a:off x="5712823" y="2715865"/>
              <a:ext cx="2293257" cy="2293257"/>
            </a:xfrm>
            <a:prstGeom prst="diamond">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菱形 4"/>
            <p:cNvSpPr/>
            <p:nvPr/>
          </p:nvSpPr>
          <p:spPr>
            <a:xfrm>
              <a:off x="6961051" y="1438608"/>
              <a:ext cx="2293257" cy="2293257"/>
            </a:xfrm>
            <a:prstGeom prst="diamond">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菱形 5"/>
            <p:cNvSpPr/>
            <p:nvPr/>
          </p:nvSpPr>
          <p:spPr>
            <a:xfrm>
              <a:off x="6961051" y="3964093"/>
              <a:ext cx="2293257" cy="2293257"/>
            </a:xfrm>
            <a:prstGeom prst="diamond">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菱形 6"/>
            <p:cNvSpPr/>
            <p:nvPr/>
          </p:nvSpPr>
          <p:spPr>
            <a:xfrm>
              <a:off x="8223793" y="2222378"/>
              <a:ext cx="3251201" cy="3251201"/>
            </a:xfrm>
            <a:prstGeom prst="diamond">
              <a:avLst/>
            </a:prstGeom>
            <a:solidFill>
              <a:srgbClr val="8FC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p:cNvPicPr>
            <a:picLocks noChangeAspect="1"/>
          </p:cNvPicPr>
          <p:nvPr/>
        </p:nvPicPr>
        <p:blipFill>
          <a:blip r:embed="rId1" cstate="screen"/>
          <a:stretch>
            <a:fillRect/>
          </a:stretch>
        </p:blipFill>
        <p:spPr>
          <a:xfrm>
            <a:off x="7139218" y="3767207"/>
            <a:ext cx="506013" cy="506013"/>
          </a:xfrm>
          <a:prstGeom prst="rect">
            <a:avLst/>
          </a:prstGeom>
        </p:spPr>
      </p:pic>
      <p:pic>
        <p:nvPicPr>
          <p:cNvPr id="10" name="图片 9"/>
          <p:cNvPicPr>
            <a:picLocks noChangeAspect="1"/>
          </p:cNvPicPr>
          <p:nvPr/>
        </p:nvPicPr>
        <p:blipFill>
          <a:blip r:embed="rId2" cstate="print"/>
          <a:stretch>
            <a:fillRect/>
          </a:stretch>
        </p:blipFill>
        <p:spPr>
          <a:xfrm>
            <a:off x="9495322" y="3611880"/>
            <a:ext cx="816668" cy="816666"/>
          </a:xfrm>
          <a:prstGeom prst="rect">
            <a:avLst/>
          </a:prstGeom>
        </p:spPr>
      </p:pic>
      <p:pic>
        <p:nvPicPr>
          <p:cNvPr id="11" name="图片 10"/>
          <p:cNvPicPr>
            <a:picLocks noChangeAspect="1"/>
          </p:cNvPicPr>
          <p:nvPr/>
        </p:nvPicPr>
        <p:blipFill>
          <a:blip r:embed="rId3" cstate="screen"/>
          <a:stretch>
            <a:fillRect/>
          </a:stretch>
        </p:blipFill>
        <p:spPr>
          <a:xfrm>
            <a:off x="8158337" y="2677212"/>
            <a:ext cx="564699" cy="564699"/>
          </a:xfrm>
          <a:prstGeom prst="rect">
            <a:avLst/>
          </a:prstGeom>
        </p:spPr>
      </p:pic>
      <p:pic>
        <p:nvPicPr>
          <p:cNvPr id="12" name="图片 11"/>
          <p:cNvPicPr>
            <a:picLocks noChangeAspect="1"/>
          </p:cNvPicPr>
          <p:nvPr/>
        </p:nvPicPr>
        <p:blipFill>
          <a:blip r:embed="rId4" cstate="screen"/>
          <a:stretch>
            <a:fillRect/>
          </a:stretch>
        </p:blipFill>
        <p:spPr>
          <a:xfrm>
            <a:off x="8203615" y="4798518"/>
            <a:ext cx="564699" cy="564699"/>
          </a:xfrm>
          <a:prstGeom prst="rect">
            <a:avLst/>
          </a:prstGeom>
        </p:spPr>
      </p:pic>
      <p:sp>
        <p:nvSpPr>
          <p:cNvPr id="13" name="文本框 12"/>
          <p:cNvSpPr txBox="1"/>
          <p:nvPr/>
        </p:nvSpPr>
        <p:spPr>
          <a:xfrm>
            <a:off x="1555449" y="1996440"/>
            <a:ext cx="2225040" cy="369332"/>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l"/>
            <a:r>
              <a:rPr lang="zh-CN" altLang="en-US" dirty="0">
                <a:solidFill>
                  <a:schemeClr val="tx1">
                    <a:lumMod val="75000"/>
                    <a:lumOff val="25000"/>
                  </a:schemeClr>
                </a:solidFill>
                <a:effectLst/>
                <a:latin typeface="+mn-lt"/>
                <a:ea typeface="+mn-ea"/>
                <a:cs typeface="+mn-ea"/>
                <a:sym typeface="+mn-lt"/>
              </a:rPr>
              <a:t>输入你的标题</a:t>
            </a:r>
            <a:endParaRPr lang="zh-CN" altLang="en-US" dirty="0">
              <a:solidFill>
                <a:schemeClr val="tx1">
                  <a:lumMod val="75000"/>
                  <a:lumOff val="25000"/>
                </a:schemeClr>
              </a:solidFill>
              <a:effectLst/>
              <a:latin typeface="+mn-lt"/>
              <a:ea typeface="+mn-ea"/>
              <a:cs typeface="+mn-ea"/>
              <a:sym typeface="+mn-lt"/>
            </a:endParaRPr>
          </a:p>
        </p:txBody>
      </p:sp>
      <p:sp>
        <p:nvSpPr>
          <p:cNvPr id="14" name="文本框 13"/>
          <p:cNvSpPr txBox="1"/>
          <p:nvPr/>
        </p:nvSpPr>
        <p:spPr>
          <a:xfrm>
            <a:off x="1555449" y="2379177"/>
            <a:ext cx="4760190" cy="738664"/>
          </a:xfrm>
          <a:prstGeom prst="rect">
            <a:avLst/>
          </a:prstGeom>
          <a:noFill/>
        </p:spPr>
        <p:txBody>
          <a:bodyPr wrap="square" rtlCol="0">
            <a:spAutoFit/>
          </a:bodyPr>
          <a:lstStyle/>
          <a:p>
            <a:r>
              <a:rPr lang="zh-CN" altLang="en-US" sz="1400" dirty="0">
                <a:solidFill>
                  <a:schemeClr val="tx1">
                    <a:lumMod val="65000"/>
                    <a:lumOff val="35000"/>
                  </a:schemeClr>
                </a:solidFill>
                <a:cs typeface="+mn-ea"/>
                <a:sym typeface="+mn-lt"/>
              </a:rPr>
              <a:t>全城搜索志在帮助那些不懂技术的个人或企业建立属于自己的接口程序，让完全不懂技术的个人或企业通过简单的配置，即可拥有强大的功能。</a:t>
            </a:r>
            <a:endParaRPr lang="zh-CN" altLang="en-US" sz="1400" dirty="0">
              <a:solidFill>
                <a:schemeClr val="tx1">
                  <a:lumMod val="65000"/>
                  <a:lumOff val="35000"/>
                </a:schemeClr>
              </a:solidFill>
              <a:cs typeface="+mn-ea"/>
              <a:sym typeface="+mn-lt"/>
            </a:endParaRPr>
          </a:p>
        </p:txBody>
      </p:sp>
      <p:sp>
        <p:nvSpPr>
          <p:cNvPr id="15" name="文本框 14"/>
          <p:cNvSpPr txBox="1"/>
          <p:nvPr/>
        </p:nvSpPr>
        <p:spPr>
          <a:xfrm>
            <a:off x="1543353" y="3625285"/>
            <a:ext cx="2225040" cy="369332"/>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l"/>
            <a:r>
              <a:rPr lang="zh-CN" altLang="en-US" dirty="0">
                <a:solidFill>
                  <a:schemeClr val="tx1">
                    <a:lumMod val="75000"/>
                    <a:lumOff val="25000"/>
                  </a:schemeClr>
                </a:solidFill>
                <a:effectLst/>
                <a:latin typeface="+mn-lt"/>
                <a:ea typeface="+mn-ea"/>
                <a:cs typeface="+mn-ea"/>
                <a:sym typeface="+mn-lt"/>
              </a:rPr>
              <a:t>输入你的标题</a:t>
            </a:r>
            <a:endParaRPr lang="zh-CN" altLang="en-US" dirty="0">
              <a:solidFill>
                <a:schemeClr val="tx1">
                  <a:lumMod val="75000"/>
                  <a:lumOff val="25000"/>
                </a:schemeClr>
              </a:solidFill>
              <a:effectLst/>
              <a:latin typeface="+mn-lt"/>
              <a:ea typeface="+mn-ea"/>
              <a:cs typeface="+mn-ea"/>
              <a:sym typeface="+mn-lt"/>
            </a:endParaRPr>
          </a:p>
        </p:txBody>
      </p:sp>
      <p:sp>
        <p:nvSpPr>
          <p:cNvPr id="16" name="文本框 15"/>
          <p:cNvSpPr txBox="1"/>
          <p:nvPr/>
        </p:nvSpPr>
        <p:spPr>
          <a:xfrm>
            <a:off x="1543353" y="4008022"/>
            <a:ext cx="2225040" cy="1815882"/>
          </a:xfrm>
          <a:prstGeom prst="rect">
            <a:avLst/>
          </a:prstGeom>
          <a:noFill/>
        </p:spPr>
        <p:txBody>
          <a:bodyPr wrap="square" rtlCol="0">
            <a:spAutoFit/>
          </a:bodyPr>
          <a:lstStyle/>
          <a:p>
            <a:r>
              <a:rPr lang="zh-CN" altLang="en-US" sz="1400" dirty="0">
                <a:solidFill>
                  <a:schemeClr val="tx1">
                    <a:lumMod val="65000"/>
                    <a:lumOff val="35000"/>
                  </a:schemeClr>
                </a:solidFill>
                <a:cs typeface="+mn-ea"/>
                <a:sym typeface="+mn-lt"/>
              </a:rPr>
              <a:t>企业使用全城搜索可以用低廉的成本实现智能客服机器人功能，店家可以轻松实现店铺商品和粉丝的关联与互动，也即将为微信地方号运维人员提供强大的地方运维的管理功能模块。</a:t>
            </a:r>
            <a:endParaRPr lang="zh-CN" altLang="en-US" sz="1400" dirty="0">
              <a:solidFill>
                <a:schemeClr val="tx1">
                  <a:lumMod val="65000"/>
                  <a:lumOff val="35000"/>
                </a:schemeClr>
              </a:solidFill>
              <a:cs typeface="+mn-ea"/>
              <a:sym typeface="+mn-lt"/>
            </a:endParaRPr>
          </a:p>
        </p:txBody>
      </p:sp>
      <p:sp>
        <p:nvSpPr>
          <p:cNvPr id="17" name="文本框 16"/>
          <p:cNvSpPr txBox="1"/>
          <p:nvPr/>
        </p:nvSpPr>
        <p:spPr>
          <a:xfrm>
            <a:off x="4034890" y="3611880"/>
            <a:ext cx="2225040" cy="369332"/>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l"/>
            <a:r>
              <a:rPr lang="zh-CN" altLang="en-US" dirty="0">
                <a:solidFill>
                  <a:schemeClr val="tx1">
                    <a:lumMod val="75000"/>
                    <a:lumOff val="25000"/>
                  </a:schemeClr>
                </a:solidFill>
                <a:effectLst/>
                <a:latin typeface="+mn-lt"/>
                <a:ea typeface="+mn-ea"/>
                <a:cs typeface="+mn-ea"/>
                <a:sym typeface="+mn-lt"/>
              </a:rPr>
              <a:t>输入你的标题</a:t>
            </a:r>
            <a:endParaRPr lang="zh-CN" altLang="en-US" dirty="0">
              <a:solidFill>
                <a:schemeClr val="tx1">
                  <a:lumMod val="75000"/>
                  <a:lumOff val="25000"/>
                </a:schemeClr>
              </a:solidFill>
              <a:effectLst/>
              <a:latin typeface="+mn-lt"/>
              <a:ea typeface="+mn-ea"/>
              <a:cs typeface="+mn-ea"/>
              <a:sym typeface="+mn-lt"/>
            </a:endParaRPr>
          </a:p>
        </p:txBody>
      </p:sp>
      <p:sp>
        <p:nvSpPr>
          <p:cNvPr id="18" name="文本框 17"/>
          <p:cNvSpPr txBox="1"/>
          <p:nvPr/>
        </p:nvSpPr>
        <p:spPr>
          <a:xfrm>
            <a:off x="4034890" y="3994617"/>
            <a:ext cx="2225040" cy="1815882"/>
          </a:xfrm>
          <a:prstGeom prst="rect">
            <a:avLst/>
          </a:prstGeom>
          <a:noFill/>
        </p:spPr>
        <p:txBody>
          <a:bodyPr wrap="square" rtlCol="0">
            <a:spAutoFit/>
          </a:bodyPr>
          <a:lstStyle/>
          <a:p>
            <a:r>
              <a:rPr lang="zh-CN" altLang="en-US" sz="1400" dirty="0">
                <a:solidFill>
                  <a:schemeClr val="tx1">
                    <a:lumMod val="65000"/>
                    <a:lumOff val="35000"/>
                  </a:schemeClr>
                </a:solidFill>
                <a:cs typeface="+mn-ea"/>
                <a:sym typeface="+mn-lt"/>
              </a:rPr>
              <a:t>企业使用全城搜索可以用低廉的成本实现智能客服机器人功能，店家可以轻松实现店铺商品和粉丝的关联与互动，也即将为微信地方号运维人员提供强大的地方运维的管理功能模块。</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技术可行性</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505777" y="15362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1364331" y="2302191"/>
            <a:ext cx="2119084" cy="2119084"/>
          </a:xfrm>
          <a:prstGeom prst="ellipse">
            <a:avLst/>
          </a:prstGeom>
          <a:noFill/>
          <a:ln w="25400">
            <a:solidFill>
              <a:srgbClr val="0055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5094507" y="2302191"/>
            <a:ext cx="2119084" cy="2119084"/>
          </a:xfrm>
          <a:prstGeom prst="ellipse">
            <a:avLst/>
          </a:prstGeom>
          <a:noFill/>
          <a:ln w="25400">
            <a:solidFill>
              <a:srgbClr val="0055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8723081" y="2302191"/>
            <a:ext cx="2119084" cy="2119084"/>
          </a:xfrm>
          <a:prstGeom prst="ellipse">
            <a:avLst/>
          </a:prstGeom>
          <a:noFill/>
          <a:ln w="25400">
            <a:solidFill>
              <a:srgbClr val="0055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3" name="图表 52"/>
          <p:cNvGraphicFramePr/>
          <p:nvPr/>
        </p:nvGraphicFramePr>
        <p:xfrm>
          <a:off x="280217" y="1331495"/>
          <a:ext cx="4752718" cy="4374676"/>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4" name="图表 53"/>
          <p:cNvGraphicFramePr/>
          <p:nvPr/>
        </p:nvGraphicFramePr>
        <p:xfrm>
          <a:off x="3918854" y="1535048"/>
          <a:ext cx="4934858" cy="40297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5" name="图表 54"/>
          <p:cNvGraphicFramePr/>
          <p:nvPr/>
        </p:nvGraphicFramePr>
        <p:xfrm>
          <a:off x="7547428" y="1535048"/>
          <a:ext cx="4934858" cy="4029771"/>
        </p:xfrm>
        <a:graphic>
          <a:graphicData uri="http://schemas.openxmlformats.org/drawingml/2006/chart">
            <c:chart xmlns:c="http://schemas.openxmlformats.org/drawingml/2006/chart" xmlns:r="http://schemas.openxmlformats.org/officeDocument/2006/relationships" r:id="rId3"/>
          </a:graphicData>
        </a:graphic>
      </p:graphicFrame>
      <p:sp>
        <p:nvSpPr>
          <p:cNvPr id="71" name="圆角矩形 70"/>
          <p:cNvSpPr/>
          <p:nvPr/>
        </p:nvSpPr>
        <p:spPr>
          <a:xfrm>
            <a:off x="8610325" y="4805358"/>
            <a:ext cx="2598270" cy="39678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bg1"/>
                </a:solidFill>
                <a:cs typeface="+mn-ea"/>
                <a:sym typeface="+mn-lt"/>
              </a:rPr>
              <a:t>输入你的标题</a:t>
            </a:r>
            <a:endParaRPr lang="zh-CN" altLang="en-US" sz="2400" dirty="0">
              <a:solidFill>
                <a:schemeClr val="bg1"/>
              </a:solidFill>
              <a:cs typeface="+mn-ea"/>
              <a:sym typeface="+mn-lt"/>
            </a:endParaRPr>
          </a:p>
        </p:txBody>
      </p:sp>
      <p:sp>
        <p:nvSpPr>
          <p:cNvPr id="72" name="圆角矩形 71"/>
          <p:cNvSpPr/>
          <p:nvPr/>
        </p:nvSpPr>
        <p:spPr>
          <a:xfrm>
            <a:off x="1163242" y="4805358"/>
            <a:ext cx="2598270" cy="39678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bg1"/>
                </a:solidFill>
                <a:cs typeface="+mn-ea"/>
                <a:sym typeface="+mn-lt"/>
              </a:rPr>
              <a:t>输入你的标题</a:t>
            </a:r>
            <a:endParaRPr lang="zh-CN" altLang="en-US" sz="2400" dirty="0">
              <a:solidFill>
                <a:schemeClr val="bg1"/>
              </a:solidFill>
              <a:cs typeface="+mn-ea"/>
              <a:sym typeface="+mn-lt"/>
            </a:endParaRPr>
          </a:p>
        </p:txBody>
      </p:sp>
      <p:sp>
        <p:nvSpPr>
          <p:cNvPr id="73" name="圆角矩形 72"/>
          <p:cNvSpPr/>
          <p:nvPr/>
        </p:nvSpPr>
        <p:spPr>
          <a:xfrm>
            <a:off x="4886783" y="4805358"/>
            <a:ext cx="2598270" cy="39678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bg1"/>
                </a:solidFill>
                <a:cs typeface="+mn-ea"/>
                <a:sym typeface="+mn-lt"/>
              </a:rPr>
              <a:t>输入你的标题</a:t>
            </a:r>
            <a:endParaRPr lang="zh-CN" altLang="en-US" sz="2400" dirty="0">
              <a:solidFill>
                <a:schemeClr val="bg1"/>
              </a:solidFill>
              <a:cs typeface="+mn-ea"/>
              <a:sym typeface="+mn-lt"/>
            </a:endParaRPr>
          </a:p>
        </p:txBody>
      </p:sp>
      <p:sp>
        <p:nvSpPr>
          <p:cNvPr id="74" name="文本框 73"/>
          <p:cNvSpPr txBox="1"/>
          <p:nvPr/>
        </p:nvSpPr>
        <p:spPr>
          <a:xfrm>
            <a:off x="8610325" y="5298563"/>
            <a:ext cx="2598270" cy="830997"/>
          </a:xfrm>
          <a:prstGeom prst="rect">
            <a:avLst/>
          </a:prstGeom>
          <a:noFill/>
        </p:spPr>
        <p:txBody>
          <a:bodyPr wrap="square" rtlCol="0">
            <a:spAutoFit/>
          </a:bodyPr>
          <a:lstStyle/>
          <a:p>
            <a:pPr algn="just"/>
            <a:r>
              <a:rPr lang="zh-CN" altLang="en-US" sz="1600" dirty="0">
                <a:solidFill>
                  <a:schemeClr val="tx1">
                    <a:lumMod val="75000"/>
                    <a:lumOff val="25000"/>
                  </a:schemeClr>
                </a:solidFill>
                <a:cs typeface="+mn-ea"/>
                <a:sym typeface="+mn-lt"/>
              </a:rPr>
              <a:t>这里是对小标题的简单描述，这里是对小标题的简单描述</a:t>
            </a:r>
            <a:endParaRPr lang="zh-CN" altLang="en-US" sz="1600" dirty="0">
              <a:solidFill>
                <a:schemeClr val="tx1">
                  <a:lumMod val="75000"/>
                  <a:lumOff val="25000"/>
                </a:schemeClr>
              </a:solidFill>
              <a:cs typeface="+mn-ea"/>
              <a:sym typeface="+mn-lt"/>
            </a:endParaRPr>
          </a:p>
        </p:txBody>
      </p:sp>
      <p:sp>
        <p:nvSpPr>
          <p:cNvPr id="75" name="文本框 74"/>
          <p:cNvSpPr txBox="1"/>
          <p:nvPr/>
        </p:nvSpPr>
        <p:spPr>
          <a:xfrm>
            <a:off x="1163242" y="5355261"/>
            <a:ext cx="2598269" cy="830997"/>
          </a:xfrm>
          <a:prstGeom prst="rect">
            <a:avLst/>
          </a:prstGeom>
          <a:noFill/>
        </p:spPr>
        <p:txBody>
          <a:bodyPr wrap="square" rtlCol="0">
            <a:spAutoFit/>
          </a:bodyPr>
          <a:lstStyle/>
          <a:p>
            <a:pPr algn="just"/>
            <a:r>
              <a:rPr lang="zh-CN" altLang="en-US" sz="1600" dirty="0">
                <a:solidFill>
                  <a:schemeClr val="tx1">
                    <a:lumMod val="75000"/>
                    <a:lumOff val="25000"/>
                  </a:schemeClr>
                </a:solidFill>
                <a:cs typeface="+mn-ea"/>
                <a:sym typeface="+mn-lt"/>
              </a:rPr>
              <a:t>这里是对小标题的简单描述，这里是对小标题的简单描述</a:t>
            </a:r>
            <a:endParaRPr lang="zh-CN" altLang="en-US" sz="1600" dirty="0">
              <a:solidFill>
                <a:schemeClr val="tx1">
                  <a:lumMod val="75000"/>
                  <a:lumOff val="25000"/>
                </a:schemeClr>
              </a:solidFill>
              <a:cs typeface="+mn-ea"/>
              <a:sym typeface="+mn-lt"/>
            </a:endParaRPr>
          </a:p>
        </p:txBody>
      </p:sp>
      <p:sp>
        <p:nvSpPr>
          <p:cNvPr id="76" name="文本框 75"/>
          <p:cNvSpPr txBox="1"/>
          <p:nvPr/>
        </p:nvSpPr>
        <p:spPr>
          <a:xfrm>
            <a:off x="4886783" y="5316351"/>
            <a:ext cx="2598270" cy="830997"/>
          </a:xfrm>
          <a:prstGeom prst="rect">
            <a:avLst/>
          </a:prstGeom>
          <a:noFill/>
        </p:spPr>
        <p:txBody>
          <a:bodyPr wrap="square" rtlCol="0">
            <a:spAutoFit/>
          </a:bodyPr>
          <a:lstStyle/>
          <a:p>
            <a:pPr algn="just"/>
            <a:r>
              <a:rPr lang="zh-CN" altLang="en-US" sz="1600" dirty="0">
                <a:solidFill>
                  <a:schemeClr val="tx1">
                    <a:lumMod val="75000"/>
                    <a:lumOff val="25000"/>
                  </a:schemeClr>
                </a:solidFill>
                <a:cs typeface="+mn-ea"/>
                <a:sym typeface="+mn-lt"/>
              </a:rPr>
              <a:t>这里是对小标题的简单描述，这里是对小标题的简单描述</a:t>
            </a:r>
            <a:endParaRPr lang="zh-CN" altLang="en-US"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操作可行性</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505777" y="15362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5050095" y="2951505"/>
            <a:ext cx="2000248" cy="1956483"/>
            <a:chOff x="4477498" y="1456188"/>
            <a:chExt cx="2000248" cy="1956483"/>
          </a:xfrm>
        </p:grpSpPr>
        <p:sp>
          <p:nvSpPr>
            <p:cNvPr id="59" name="任意多边形 58"/>
            <p:cNvSpPr/>
            <p:nvPr/>
          </p:nvSpPr>
          <p:spPr>
            <a:xfrm rot="10800000">
              <a:off x="4477498" y="1472516"/>
              <a:ext cx="1183821" cy="1183822"/>
            </a:xfrm>
            <a:custGeom>
              <a:avLst/>
              <a:gdLst>
                <a:gd name="connsiteX0" fmla="*/ 1183821 w 1183821"/>
                <a:gd name="connsiteY0" fmla="*/ 4330 h 1183822"/>
                <a:gd name="connsiteX1" fmla="*/ 1152613 w 1183821"/>
                <a:gd name="connsiteY1" fmla="*/ 1576 h 1183822"/>
                <a:gd name="connsiteX2" fmla="*/ 1183821 w 1183821"/>
                <a:gd name="connsiteY2" fmla="*/ 0 h 1183822"/>
                <a:gd name="connsiteX3" fmla="*/ 475920 w 1183821"/>
                <a:gd name="connsiteY3" fmla="*/ 1183822 h 1183822"/>
                <a:gd name="connsiteX4" fmla="*/ 0 w 1183821"/>
                <a:gd name="connsiteY4" fmla="*/ 1183822 h 1183822"/>
                <a:gd name="connsiteX5" fmla="*/ 464181 w 1183821"/>
                <a:gd name="connsiteY5" fmla="*/ 243772 h 1183822"/>
                <a:gd name="connsiteX6" fmla="*/ 481595 w 1183821"/>
                <a:gd name="connsiteY6" fmla="*/ 232761 h 1183822"/>
                <a:gd name="connsiteX7" fmla="*/ 574142 w 1183821"/>
                <a:gd name="connsiteY7" fmla="*/ 302818 h 1183822"/>
                <a:gd name="connsiteX8" fmla="*/ 976052 w 1183821"/>
                <a:gd name="connsiteY8" fmla="*/ 460508 h 1183822"/>
                <a:gd name="connsiteX9" fmla="*/ 1162181 w 1183821"/>
                <a:gd name="connsiteY9" fmla="*/ 478102 h 1183822"/>
                <a:gd name="connsiteX10" fmla="*/ 1041155 w 1183821"/>
                <a:gd name="connsiteY10" fmla="*/ 490302 h 1183822"/>
                <a:gd name="connsiteX11" fmla="*/ 475920 w 1183821"/>
                <a:gd name="connsiteY11" fmla="*/ 1183822 h 118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3821" h="1183822">
                  <a:moveTo>
                    <a:pt x="1183821" y="4330"/>
                  </a:moveTo>
                  <a:lnTo>
                    <a:pt x="1152613" y="1576"/>
                  </a:lnTo>
                  <a:lnTo>
                    <a:pt x="1183821" y="0"/>
                  </a:lnTo>
                  <a:close/>
                  <a:moveTo>
                    <a:pt x="475920" y="1183822"/>
                  </a:moveTo>
                  <a:lnTo>
                    <a:pt x="0" y="1183822"/>
                  </a:lnTo>
                  <a:cubicBezTo>
                    <a:pt x="0" y="800732"/>
                    <a:pt x="181967" y="460143"/>
                    <a:pt x="464181" y="243772"/>
                  </a:cubicBezTo>
                  <a:lnTo>
                    <a:pt x="481595" y="232761"/>
                  </a:lnTo>
                  <a:lnTo>
                    <a:pt x="574142" y="302818"/>
                  </a:lnTo>
                  <a:cubicBezTo>
                    <a:pt x="695210" y="378394"/>
                    <a:pt x="830923" y="432701"/>
                    <a:pt x="976052" y="460508"/>
                  </a:cubicBezTo>
                  <a:lnTo>
                    <a:pt x="1162181" y="478102"/>
                  </a:lnTo>
                  <a:lnTo>
                    <a:pt x="1041155" y="490302"/>
                  </a:lnTo>
                  <a:cubicBezTo>
                    <a:pt x="718577" y="556312"/>
                    <a:pt x="475920" y="841729"/>
                    <a:pt x="475920" y="1183822"/>
                  </a:cubicBez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0" name="任意多边形 59"/>
            <p:cNvSpPr/>
            <p:nvPr/>
          </p:nvSpPr>
          <p:spPr>
            <a:xfrm>
              <a:off x="5277596" y="2438849"/>
              <a:ext cx="1183821" cy="973822"/>
            </a:xfrm>
            <a:custGeom>
              <a:avLst/>
              <a:gdLst>
                <a:gd name="connsiteX0" fmla="*/ 517591 w 1183821"/>
                <a:gd name="connsiteY0" fmla="*/ 0 h 973822"/>
                <a:gd name="connsiteX1" fmla="*/ 535284 w 1183821"/>
                <a:gd name="connsiteY1" fmla="*/ 13086 h 973822"/>
                <a:gd name="connsiteX2" fmla="*/ 1042315 w 1183821"/>
                <a:gd name="connsiteY2" fmla="*/ 198008 h 973822"/>
                <a:gd name="connsiteX3" fmla="*/ 1183821 w 1183821"/>
                <a:gd name="connsiteY3" fmla="*/ 206378 h 973822"/>
                <a:gd name="connsiteX4" fmla="*/ 1183821 w 1183821"/>
                <a:gd name="connsiteY4" fmla="*/ 265920 h 973822"/>
                <a:gd name="connsiteX5" fmla="*/ 1041155 w 1183821"/>
                <a:gd name="connsiteY5" fmla="*/ 280302 h 973822"/>
                <a:gd name="connsiteX6" fmla="*/ 475920 w 1183821"/>
                <a:gd name="connsiteY6" fmla="*/ 973822 h 973822"/>
                <a:gd name="connsiteX7" fmla="*/ 0 w 1183821"/>
                <a:gd name="connsiteY7" fmla="*/ 973822 h 973822"/>
                <a:gd name="connsiteX8" fmla="*/ 464181 w 1183821"/>
                <a:gd name="connsiteY8" fmla="*/ 33772 h 97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821" h="973822">
                  <a:moveTo>
                    <a:pt x="517591" y="0"/>
                  </a:moveTo>
                  <a:lnTo>
                    <a:pt x="535284" y="13086"/>
                  </a:lnTo>
                  <a:cubicBezTo>
                    <a:pt x="684306" y="110855"/>
                    <a:pt x="856721" y="175900"/>
                    <a:pt x="1042315" y="198008"/>
                  </a:cubicBezTo>
                  <a:lnTo>
                    <a:pt x="1183821" y="206378"/>
                  </a:lnTo>
                  <a:lnTo>
                    <a:pt x="1183821" y="265920"/>
                  </a:lnTo>
                  <a:lnTo>
                    <a:pt x="1041155" y="280302"/>
                  </a:lnTo>
                  <a:cubicBezTo>
                    <a:pt x="718577" y="346312"/>
                    <a:pt x="475920" y="631729"/>
                    <a:pt x="475920" y="973822"/>
                  </a:cubicBezTo>
                  <a:lnTo>
                    <a:pt x="0" y="973822"/>
                  </a:lnTo>
                  <a:cubicBezTo>
                    <a:pt x="0" y="590732"/>
                    <a:pt x="181967" y="250143"/>
                    <a:pt x="464181" y="33772"/>
                  </a:cubicBez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1" name="任意多边形 60"/>
            <p:cNvSpPr/>
            <p:nvPr/>
          </p:nvSpPr>
          <p:spPr>
            <a:xfrm rot="16200000">
              <a:off x="5439691" y="1552969"/>
              <a:ext cx="1134835" cy="941274"/>
            </a:xfrm>
            <a:custGeom>
              <a:avLst/>
              <a:gdLst>
                <a:gd name="connsiteX0" fmla="*/ 1134835 w 1134835"/>
                <a:gd name="connsiteY0" fmla="*/ 222404 h 941274"/>
                <a:gd name="connsiteX1" fmla="*/ 1134835 w 1134835"/>
                <a:gd name="connsiteY1" fmla="*/ 238311 h 941274"/>
                <a:gd name="connsiteX2" fmla="*/ 1041155 w 1134835"/>
                <a:gd name="connsiteY2" fmla="*/ 247754 h 941274"/>
                <a:gd name="connsiteX3" fmla="*/ 475920 w 1134835"/>
                <a:gd name="connsiteY3" fmla="*/ 941274 h 941274"/>
                <a:gd name="connsiteX4" fmla="*/ 0 w 1134835"/>
                <a:gd name="connsiteY4" fmla="*/ 941274 h 941274"/>
                <a:gd name="connsiteX5" fmla="*/ 464181 w 1134835"/>
                <a:gd name="connsiteY5" fmla="*/ 1224 h 941274"/>
                <a:gd name="connsiteX6" fmla="*/ 466117 w 1134835"/>
                <a:gd name="connsiteY6" fmla="*/ 0 h 941274"/>
                <a:gd name="connsiteX7" fmla="*/ 525153 w 1134835"/>
                <a:gd name="connsiteY7" fmla="*/ 44689 h 941274"/>
                <a:gd name="connsiteX8" fmla="*/ 981917 w 1134835"/>
                <a:gd name="connsiteY8" fmla="*/ 211555 h 94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835" h="941274">
                  <a:moveTo>
                    <a:pt x="1134835" y="222404"/>
                  </a:moveTo>
                  <a:lnTo>
                    <a:pt x="1134835" y="238311"/>
                  </a:lnTo>
                  <a:lnTo>
                    <a:pt x="1041155" y="247754"/>
                  </a:lnTo>
                  <a:cubicBezTo>
                    <a:pt x="718577" y="313764"/>
                    <a:pt x="475920" y="599181"/>
                    <a:pt x="475920" y="941274"/>
                  </a:cubicBezTo>
                  <a:lnTo>
                    <a:pt x="0" y="941274"/>
                  </a:lnTo>
                  <a:cubicBezTo>
                    <a:pt x="0" y="558184"/>
                    <a:pt x="181967" y="217595"/>
                    <a:pt x="464181" y="1224"/>
                  </a:cubicBezTo>
                  <a:lnTo>
                    <a:pt x="466117" y="0"/>
                  </a:lnTo>
                  <a:lnTo>
                    <a:pt x="525153" y="44689"/>
                  </a:lnTo>
                  <a:cubicBezTo>
                    <a:pt x="661355" y="129713"/>
                    <a:pt x="816092" y="187817"/>
                    <a:pt x="981917" y="211555"/>
                  </a:cubicBez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2" name="任意多边形 61"/>
            <p:cNvSpPr/>
            <p:nvPr/>
          </p:nvSpPr>
          <p:spPr>
            <a:xfrm rot="5400000">
              <a:off x="4397047" y="2341959"/>
              <a:ext cx="1134835" cy="941274"/>
            </a:xfrm>
            <a:custGeom>
              <a:avLst/>
              <a:gdLst>
                <a:gd name="connsiteX0" fmla="*/ 1134835 w 1134835"/>
                <a:gd name="connsiteY0" fmla="*/ 222404 h 941274"/>
                <a:gd name="connsiteX1" fmla="*/ 1134835 w 1134835"/>
                <a:gd name="connsiteY1" fmla="*/ 238311 h 941274"/>
                <a:gd name="connsiteX2" fmla="*/ 1041155 w 1134835"/>
                <a:gd name="connsiteY2" fmla="*/ 247754 h 941274"/>
                <a:gd name="connsiteX3" fmla="*/ 475920 w 1134835"/>
                <a:gd name="connsiteY3" fmla="*/ 941274 h 941274"/>
                <a:gd name="connsiteX4" fmla="*/ 0 w 1134835"/>
                <a:gd name="connsiteY4" fmla="*/ 941274 h 941274"/>
                <a:gd name="connsiteX5" fmla="*/ 464181 w 1134835"/>
                <a:gd name="connsiteY5" fmla="*/ 1224 h 941274"/>
                <a:gd name="connsiteX6" fmla="*/ 466117 w 1134835"/>
                <a:gd name="connsiteY6" fmla="*/ 0 h 941274"/>
                <a:gd name="connsiteX7" fmla="*/ 525153 w 1134835"/>
                <a:gd name="connsiteY7" fmla="*/ 44689 h 941274"/>
                <a:gd name="connsiteX8" fmla="*/ 981917 w 1134835"/>
                <a:gd name="connsiteY8" fmla="*/ 211555 h 94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835" h="941274">
                  <a:moveTo>
                    <a:pt x="1134835" y="222404"/>
                  </a:moveTo>
                  <a:lnTo>
                    <a:pt x="1134835" y="238311"/>
                  </a:lnTo>
                  <a:lnTo>
                    <a:pt x="1041155" y="247754"/>
                  </a:lnTo>
                  <a:cubicBezTo>
                    <a:pt x="718577" y="313764"/>
                    <a:pt x="475920" y="599181"/>
                    <a:pt x="475920" y="941274"/>
                  </a:cubicBezTo>
                  <a:lnTo>
                    <a:pt x="0" y="941274"/>
                  </a:lnTo>
                  <a:cubicBezTo>
                    <a:pt x="0" y="558184"/>
                    <a:pt x="181967" y="217595"/>
                    <a:pt x="464181" y="1224"/>
                  </a:cubicBezTo>
                  <a:lnTo>
                    <a:pt x="466117" y="0"/>
                  </a:lnTo>
                  <a:lnTo>
                    <a:pt x="525153" y="44689"/>
                  </a:lnTo>
                  <a:cubicBezTo>
                    <a:pt x="661355" y="129713"/>
                    <a:pt x="816092" y="187817"/>
                    <a:pt x="981917" y="211555"/>
                  </a:cubicBez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63" name="椭圆 62"/>
          <p:cNvSpPr/>
          <p:nvPr/>
        </p:nvSpPr>
        <p:spPr>
          <a:xfrm>
            <a:off x="4264794" y="2242515"/>
            <a:ext cx="1273629" cy="127362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4" name="椭圆 63"/>
          <p:cNvSpPr/>
          <p:nvPr/>
        </p:nvSpPr>
        <p:spPr>
          <a:xfrm>
            <a:off x="6527823" y="4389558"/>
            <a:ext cx="1273629" cy="127362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5" name="椭圆 64"/>
          <p:cNvSpPr/>
          <p:nvPr/>
        </p:nvSpPr>
        <p:spPr>
          <a:xfrm>
            <a:off x="6544153" y="2191884"/>
            <a:ext cx="1273629" cy="1273629"/>
          </a:xfrm>
          <a:prstGeom prst="ellipse">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6" name="椭圆 65"/>
          <p:cNvSpPr/>
          <p:nvPr/>
        </p:nvSpPr>
        <p:spPr>
          <a:xfrm>
            <a:off x="4328240" y="4374364"/>
            <a:ext cx="1273629" cy="1273629"/>
          </a:xfrm>
          <a:prstGeom prst="ellipse">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7" name="文本框 66"/>
          <p:cNvSpPr txBox="1"/>
          <p:nvPr/>
        </p:nvSpPr>
        <p:spPr>
          <a:xfrm>
            <a:off x="4515215" y="2635269"/>
            <a:ext cx="826414" cy="461665"/>
          </a:xfrm>
          <a:prstGeom prst="rect">
            <a:avLst/>
          </a:prstGeom>
          <a:noFill/>
        </p:spPr>
        <p:txBody>
          <a:bodyPr wrap="square" rtlCol="0">
            <a:spAutoFit/>
          </a:bodyPr>
          <a:lstStyle/>
          <a:p>
            <a:r>
              <a:rPr lang="zh-CN" altLang="en-US" sz="2400" dirty="0">
                <a:solidFill>
                  <a:schemeClr val="bg1"/>
                </a:solidFill>
                <a:cs typeface="+mn-ea"/>
                <a:sym typeface="+mn-lt"/>
              </a:rPr>
              <a:t>共享</a:t>
            </a:r>
            <a:endParaRPr lang="zh-CN" altLang="en-US" sz="2400" dirty="0">
              <a:solidFill>
                <a:schemeClr val="bg1"/>
              </a:solidFill>
              <a:cs typeface="+mn-ea"/>
              <a:sym typeface="+mn-lt"/>
            </a:endParaRPr>
          </a:p>
        </p:txBody>
      </p:sp>
      <p:sp>
        <p:nvSpPr>
          <p:cNvPr id="68" name="文本框 67"/>
          <p:cNvSpPr txBox="1"/>
          <p:nvPr/>
        </p:nvSpPr>
        <p:spPr>
          <a:xfrm>
            <a:off x="4584777" y="4780344"/>
            <a:ext cx="873531" cy="461665"/>
          </a:xfrm>
          <a:prstGeom prst="rect">
            <a:avLst/>
          </a:prstGeom>
          <a:noFill/>
        </p:spPr>
        <p:txBody>
          <a:bodyPr wrap="square" rtlCol="0">
            <a:spAutoFit/>
          </a:bodyPr>
          <a:lstStyle/>
          <a:p>
            <a:r>
              <a:rPr lang="zh-CN" altLang="en-US" sz="2400" dirty="0">
                <a:solidFill>
                  <a:schemeClr val="bg1"/>
                </a:solidFill>
                <a:cs typeface="+mn-ea"/>
                <a:sym typeface="+mn-lt"/>
              </a:rPr>
              <a:t>效率</a:t>
            </a:r>
            <a:endParaRPr lang="zh-CN" altLang="en-US" sz="2400" dirty="0">
              <a:solidFill>
                <a:schemeClr val="bg1"/>
              </a:solidFill>
              <a:cs typeface="+mn-ea"/>
              <a:sym typeface="+mn-lt"/>
            </a:endParaRPr>
          </a:p>
        </p:txBody>
      </p:sp>
      <p:sp>
        <p:nvSpPr>
          <p:cNvPr id="69" name="文本框 68"/>
          <p:cNvSpPr txBox="1"/>
          <p:nvPr/>
        </p:nvSpPr>
        <p:spPr>
          <a:xfrm>
            <a:off x="6803494" y="2577464"/>
            <a:ext cx="805423" cy="461665"/>
          </a:xfrm>
          <a:prstGeom prst="rect">
            <a:avLst/>
          </a:prstGeom>
          <a:noFill/>
        </p:spPr>
        <p:txBody>
          <a:bodyPr wrap="square" rtlCol="0">
            <a:spAutoFit/>
          </a:bodyPr>
          <a:lstStyle/>
          <a:p>
            <a:r>
              <a:rPr lang="zh-CN" altLang="en-US" sz="2400" dirty="0">
                <a:solidFill>
                  <a:schemeClr val="bg1"/>
                </a:solidFill>
                <a:cs typeface="+mn-ea"/>
                <a:sym typeface="+mn-lt"/>
              </a:rPr>
              <a:t>智能</a:t>
            </a:r>
            <a:endParaRPr lang="zh-CN" altLang="en-US" sz="2400" dirty="0">
              <a:solidFill>
                <a:schemeClr val="bg1"/>
              </a:solidFill>
              <a:cs typeface="+mn-ea"/>
              <a:sym typeface="+mn-lt"/>
            </a:endParaRPr>
          </a:p>
        </p:txBody>
      </p:sp>
      <p:sp>
        <p:nvSpPr>
          <p:cNvPr id="70" name="文本框 69"/>
          <p:cNvSpPr txBox="1"/>
          <p:nvPr/>
        </p:nvSpPr>
        <p:spPr>
          <a:xfrm>
            <a:off x="6777967" y="4780344"/>
            <a:ext cx="800419" cy="461665"/>
          </a:xfrm>
          <a:prstGeom prst="rect">
            <a:avLst/>
          </a:prstGeom>
          <a:noFill/>
        </p:spPr>
        <p:txBody>
          <a:bodyPr wrap="square" rtlCol="0">
            <a:spAutoFit/>
          </a:bodyPr>
          <a:lstStyle/>
          <a:p>
            <a:r>
              <a:rPr lang="zh-CN" altLang="en-US" sz="2400" dirty="0">
                <a:solidFill>
                  <a:schemeClr val="bg1"/>
                </a:solidFill>
                <a:cs typeface="+mn-ea"/>
                <a:sym typeface="+mn-lt"/>
              </a:rPr>
              <a:t>绿色</a:t>
            </a:r>
            <a:endParaRPr lang="zh-CN" altLang="en-US" sz="2400" dirty="0">
              <a:solidFill>
                <a:schemeClr val="bg1"/>
              </a:solidFill>
              <a:cs typeface="+mn-ea"/>
              <a:sym typeface="+mn-lt"/>
            </a:endParaRPr>
          </a:p>
        </p:txBody>
      </p:sp>
      <p:sp>
        <p:nvSpPr>
          <p:cNvPr id="71" name="文本框 70"/>
          <p:cNvSpPr txBox="1"/>
          <p:nvPr/>
        </p:nvSpPr>
        <p:spPr>
          <a:xfrm>
            <a:off x="1729370" y="2508496"/>
            <a:ext cx="2343365" cy="368300"/>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输入标题</a:t>
            </a:r>
            <a:endParaRPr lang="zh-CN" altLang="en-US" dirty="0">
              <a:solidFill>
                <a:schemeClr val="tx1">
                  <a:lumMod val="75000"/>
                  <a:lumOff val="25000"/>
                </a:schemeClr>
              </a:solidFill>
              <a:cs typeface="+mn-ea"/>
              <a:sym typeface="+mn-lt"/>
            </a:endParaRPr>
          </a:p>
        </p:txBody>
      </p:sp>
      <p:sp>
        <p:nvSpPr>
          <p:cNvPr id="72" name="文本框 71"/>
          <p:cNvSpPr txBox="1"/>
          <p:nvPr/>
        </p:nvSpPr>
        <p:spPr>
          <a:xfrm>
            <a:off x="8158241" y="2505532"/>
            <a:ext cx="2343365" cy="368300"/>
          </a:xfrm>
          <a:prstGeom prst="rect">
            <a:avLst/>
          </a:prstGeom>
          <a:noFill/>
        </p:spPr>
        <p:txBody>
          <a:bodyPr wrap="square" rtlCol="0">
            <a:spAutoFit/>
          </a:bodyPr>
          <a:lstStyle/>
          <a:p>
            <a:r>
              <a:rPr lang="zh-CN" dirty="0">
                <a:solidFill>
                  <a:schemeClr val="tx1">
                    <a:lumMod val="75000"/>
                    <a:lumOff val="25000"/>
                  </a:schemeClr>
                </a:solidFill>
                <a:cs typeface="+mn-ea"/>
                <a:sym typeface="+mn-lt"/>
              </a:rPr>
              <a:t>输入标题</a:t>
            </a:r>
            <a:endParaRPr lang="zh-CN" dirty="0">
              <a:solidFill>
                <a:schemeClr val="tx1">
                  <a:lumMod val="75000"/>
                  <a:lumOff val="25000"/>
                </a:schemeClr>
              </a:solidFill>
              <a:cs typeface="+mn-ea"/>
              <a:sym typeface="+mn-lt"/>
            </a:endParaRPr>
          </a:p>
        </p:txBody>
      </p:sp>
      <p:sp>
        <p:nvSpPr>
          <p:cNvPr id="73" name="文本框 72"/>
          <p:cNvSpPr txBox="1"/>
          <p:nvPr/>
        </p:nvSpPr>
        <p:spPr>
          <a:xfrm>
            <a:off x="8190324" y="4688010"/>
            <a:ext cx="2343365" cy="368300"/>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输入标题</a:t>
            </a:r>
            <a:endParaRPr lang="zh-CN" altLang="en-US" dirty="0">
              <a:solidFill>
                <a:schemeClr val="tx1">
                  <a:lumMod val="75000"/>
                  <a:lumOff val="25000"/>
                </a:schemeClr>
              </a:solidFill>
              <a:cs typeface="+mn-ea"/>
              <a:sym typeface="+mn-lt"/>
            </a:endParaRPr>
          </a:p>
        </p:txBody>
      </p:sp>
      <p:sp>
        <p:nvSpPr>
          <p:cNvPr id="74" name="文本框 73"/>
          <p:cNvSpPr txBox="1"/>
          <p:nvPr/>
        </p:nvSpPr>
        <p:spPr>
          <a:xfrm>
            <a:off x="1761343" y="4688009"/>
            <a:ext cx="2343365" cy="368300"/>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输入标题</a:t>
            </a:r>
            <a:endParaRPr lang="zh-CN" altLang="en-US"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ISPRING_PRESENTATION_TITLE" val="演示文稿2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2dbxcf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2202</Words>
  <Application>WPS 演示</Application>
  <PresentationFormat>自定义</PresentationFormat>
  <Paragraphs>267</Paragraphs>
  <Slides>24</Slides>
  <Notes>20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6</vt:i4>
      </vt:variant>
      <vt:variant>
        <vt:lpstr>幻灯片标题</vt:lpstr>
      </vt:variant>
      <vt:variant>
        <vt:i4>24</vt:i4>
      </vt:variant>
    </vt:vector>
  </HeadingPairs>
  <TitlesOfParts>
    <vt:vector size="42" baseType="lpstr">
      <vt:lpstr>Arial</vt:lpstr>
      <vt:lpstr>宋体</vt:lpstr>
      <vt:lpstr>Wingdings</vt:lpstr>
      <vt:lpstr>Calibri</vt:lpstr>
      <vt:lpstr>Agency FB</vt:lpstr>
      <vt:lpstr>Trebuchet MS</vt:lpstr>
      <vt:lpstr>FZZhengHeiS-DB-GB</vt:lpstr>
      <vt:lpstr>Verdana</vt:lpstr>
      <vt:lpstr>微软雅黑</vt:lpstr>
      <vt:lpstr>Arial Unicode MS</vt:lpstr>
      <vt:lpstr>等线</vt:lpstr>
      <vt:lpstr>第一PPT，www.1ppt.com</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绿色多边形</dc:title>
  <dc:creator>第一PPT</dc:creator>
  <cp:keywords>www.1ppt.com</cp:keywords>
  <dc:description>www.1ppt.com</dc:description>
  <cp:lastModifiedBy>Shark</cp:lastModifiedBy>
  <cp:revision>342</cp:revision>
  <dcterms:created xsi:type="dcterms:W3CDTF">2017-12-05T11:58:00Z</dcterms:created>
  <dcterms:modified xsi:type="dcterms:W3CDTF">2020-10-24T05:57:46Z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